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32" y="-10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925036304"/>
      </p:ext>
    </p:extLst>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lvl1pPr defTabSz="514095">
              <a:defRPr sz="7040"/>
            </a:lvl1pPr>
          </a:lstStyle>
          <a:p>
            <a:pPr lvl="0">
              <a:defRPr sz="1800"/>
            </a:pPr>
            <a:r>
              <a:rPr sz="7040"/>
              <a:t>Decadal Climate Variability and Predictability</a:t>
            </a:r>
          </a:p>
        </p:txBody>
      </p:sp>
      <p:sp>
        <p:nvSpPr>
          <p:cNvPr id="33" name="Shape 33"/>
          <p:cNvSpPr>
            <a:spLocks noGrp="1"/>
          </p:cNvSpPr>
          <p:nvPr>
            <p:ph type="body" idx="1"/>
          </p:nvPr>
        </p:nvSpPr>
        <p:spPr>
          <a:xfrm>
            <a:off x="1270000" y="5883026"/>
            <a:ext cx="10464801" cy="1653729"/>
          </a:xfrm>
          <a:prstGeom prst="rect">
            <a:avLst/>
          </a:prstGeom>
        </p:spPr>
        <p:txBody>
          <a:bodyPr/>
          <a:lstStyle/>
          <a:p>
            <a:pPr lvl="0">
              <a:defRPr sz="1800"/>
            </a:pPr>
            <a:r>
              <a:rPr sz="4200" b="1"/>
              <a:t>Discussion of CLIVAR Research Focus</a:t>
            </a:r>
          </a:p>
          <a:p>
            <a:pPr lvl="0">
              <a:defRPr sz="1800"/>
            </a:pPr>
            <a:r>
              <a:rPr sz="4200" b="1"/>
              <a:t>Pan-CLIVAR Meeting, July 16-18, 2014</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lvl1pPr defTabSz="490727">
              <a:defRPr sz="6719"/>
            </a:lvl1pPr>
          </a:lstStyle>
          <a:p>
            <a:pPr lvl="0">
              <a:defRPr sz="1800"/>
            </a:pPr>
            <a:r>
              <a:rPr sz="6719"/>
              <a:t>Pan-CLIVAR Meeting Objectives</a:t>
            </a:r>
          </a:p>
        </p:txBody>
      </p:sp>
      <p:sp>
        <p:nvSpPr>
          <p:cNvPr id="36" name="Shape 36"/>
          <p:cNvSpPr>
            <a:spLocks noGrp="1"/>
          </p:cNvSpPr>
          <p:nvPr>
            <p:ph type="body" idx="1"/>
          </p:nvPr>
        </p:nvSpPr>
        <p:spPr>
          <a:prstGeom prst="rect">
            <a:avLst/>
          </a:prstGeom>
        </p:spPr>
        <p:txBody>
          <a:bodyPr/>
          <a:lstStyle/>
          <a:p>
            <a:pPr marL="377825" lvl="0" indent="-377825" defTabSz="496570">
              <a:spcBef>
                <a:spcPts val="3500"/>
              </a:spcBef>
              <a:defRPr sz="1800"/>
            </a:pPr>
            <a:r>
              <a:rPr sz="3060"/>
              <a:t>Review past and on-going activities </a:t>
            </a:r>
          </a:p>
          <a:p>
            <a:pPr marL="377825" lvl="0" indent="-377825" defTabSz="496570">
              <a:spcBef>
                <a:spcPts val="3500"/>
              </a:spcBef>
              <a:defRPr sz="1800"/>
            </a:pPr>
            <a:r>
              <a:rPr sz="3060"/>
              <a:t>Discuss and set in place the implementation of CLIVAR's future plans  </a:t>
            </a:r>
          </a:p>
          <a:p>
            <a:pPr marL="377825" lvl="0" indent="-377825" defTabSz="496570">
              <a:spcBef>
                <a:spcPts val="3500"/>
              </a:spcBef>
              <a:defRPr sz="1800"/>
            </a:pPr>
            <a:r>
              <a:rPr sz="3060"/>
              <a:t>Enable discussions and planning for the CLIVAR Research Foci or WCRP Grand Science Challenges  </a:t>
            </a:r>
          </a:p>
          <a:p>
            <a:pPr marL="377825" lvl="0" indent="-377825" defTabSz="496570">
              <a:spcBef>
                <a:spcPts val="3500"/>
              </a:spcBef>
              <a:defRPr sz="1800"/>
            </a:pPr>
            <a:r>
              <a:rPr sz="3060"/>
              <a:t>Form the basis for the new CLIVAR strategy from 2015  </a:t>
            </a:r>
          </a:p>
          <a:p>
            <a:pPr marL="0" lvl="0" indent="0" algn="ctr" defTabSz="496570">
              <a:spcBef>
                <a:spcPts val="3500"/>
              </a:spcBef>
              <a:buSzTx/>
              <a:buNone/>
              <a:defRPr sz="1800"/>
            </a:pPr>
            <a:r>
              <a:rPr sz="3060" i="1"/>
              <a:t>The SSG will review the pan-CLIVAR outcomes at a targeted meeting in the Fall 2014 in Moscow and will work to publish the 2015-2025 CLIVAR implementation plan by the end of 2014</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lvl1pPr>
              <a:defRPr sz="6000"/>
            </a:lvl1pPr>
          </a:lstStyle>
          <a:p>
            <a:pPr lvl="0">
              <a:defRPr sz="1800"/>
            </a:pPr>
            <a:r>
              <a:rPr sz="6000"/>
              <a:t>Guidelines for Research Foci</a:t>
            </a:r>
          </a:p>
        </p:txBody>
      </p:sp>
      <p:sp>
        <p:nvSpPr>
          <p:cNvPr id="39" name="Shape 39"/>
          <p:cNvSpPr>
            <a:spLocks noGrp="1"/>
          </p:cNvSpPr>
          <p:nvPr>
            <p:ph type="body" idx="1"/>
          </p:nvPr>
        </p:nvSpPr>
        <p:spPr>
          <a:prstGeom prst="rect">
            <a:avLst/>
          </a:prstGeom>
        </p:spPr>
        <p:txBody>
          <a:bodyPr/>
          <a:lstStyle/>
          <a:p>
            <a:pPr marL="571500" lvl="0" indent="-571500" defTabSz="525779">
              <a:spcBef>
                <a:spcPts val="3700"/>
              </a:spcBef>
              <a:buSzPct val="100000"/>
              <a:buAutoNum type="arabicPeriod"/>
              <a:defRPr sz="1800"/>
            </a:pPr>
            <a:r>
              <a:rPr sz="3239"/>
              <a:t>Define research priorities: what is the state of the art, what are the factors limiting progress, recommendations for a 5-10 year strategy to make significant progress</a:t>
            </a:r>
          </a:p>
          <a:p>
            <a:pPr marL="571500" lvl="0" indent="-571500" defTabSz="525779">
              <a:spcBef>
                <a:spcPts val="3700"/>
              </a:spcBef>
              <a:buSzPct val="100000"/>
              <a:buAutoNum type="arabicPeriod"/>
              <a:defRPr sz="1800"/>
            </a:pPr>
            <a:r>
              <a:rPr sz="3239"/>
              <a:t>Propose implementation activities: proposals for targeted activities (leaders + timeline); cross panel/project implementation issues</a:t>
            </a:r>
          </a:p>
          <a:p>
            <a:pPr marL="571500" lvl="0" indent="-571500" defTabSz="525779">
              <a:spcBef>
                <a:spcPts val="3700"/>
              </a:spcBef>
              <a:buSzPct val="100000"/>
              <a:buAutoNum type="arabicPeriod"/>
              <a:defRPr sz="1800"/>
            </a:pPr>
            <a:r>
              <a:rPr sz="3239"/>
              <a:t>List coordination and funding requirements: CLIVAR support (funding WGs, network development, research); other funding opportunities (multinational, national, foundation)</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xfrm>
            <a:off x="952500" y="444500"/>
            <a:ext cx="11099800" cy="1081591"/>
          </a:xfrm>
          <a:prstGeom prst="rect">
            <a:avLst/>
          </a:prstGeom>
        </p:spPr>
        <p:txBody>
          <a:bodyPr/>
          <a:lstStyle>
            <a:lvl1pPr defTabSz="467359">
              <a:defRPr sz="6400"/>
            </a:lvl1pPr>
          </a:lstStyle>
          <a:p>
            <a:pPr lvl="0">
              <a:defRPr sz="1800"/>
            </a:pPr>
            <a:r>
              <a:rPr sz="6400"/>
              <a:t>DCVP White Paper outline</a:t>
            </a:r>
          </a:p>
        </p:txBody>
      </p:sp>
      <p:sp>
        <p:nvSpPr>
          <p:cNvPr id="42" name="Shape 42"/>
          <p:cNvSpPr>
            <a:spLocks noGrp="1"/>
          </p:cNvSpPr>
          <p:nvPr>
            <p:ph type="body" idx="1"/>
          </p:nvPr>
        </p:nvSpPr>
        <p:spPr>
          <a:xfrm>
            <a:off x="952500" y="1723659"/>
            <a:ext cx="11099800" cy="7511329"/>
          </a:xfrm>
          <a:prstGeom prst="rect">
            <a:avLst/>
          </a:prstGeom>
        </p:spPr>
        <p:txBody>
          <a:bodyPr anchor="t"/>
          <a:lstStyle/>
          <a:p>
            <a:pPr marL="635000" lvl="0" indent="-635000">
              <a:spcBef>
                <a:spcPts val="1200"/>
              </a:spcBef>
              <a:buSzPct val="100000"/>
              <a:buAutoNum type="arabicPeriod"/>
              <a:defRPr sz="1800"/>
            </a:pPr>
            <a:r>
              <a:rPr sz="3600"/>
              <a:t>State of the art &amp; factors limiting progress</a:t>
            </a:r>
          </a:p>
          <a:p>
            <a:pPr marL="790222" lvl="1" indent="-345722">
              <a:spcBef>
                <a:spcPts val="1200"/>
              </a:spcBef>
              <a:defRPr sz="1800"/>
            </a:pPr>
            <a:r>
              <a:rPr sz="2800"/>
              <a:t>Patterns of variability - internal and response to forcing; observations &amp; monitoring; specification of forcing agents (GHG, aerosols, volcanos, solar); model fidelity; attribution methods; mechanisms</a:t>
            </a:r>
          </a:p>
          <a:p>
            <a:pPr marL="790222" lvl="1" indent="-345722">
              <a:spcBef>
                <a:spcPts val="1200"/>
              </a:spcBef>
              <a:defRPr sz="1800"/>
            </a:pPr>
            <a:r>
              <a:rPr sz="2800"/>
              <a:t>Predictability and prediction: internal vs. forced; regional differences (ocean vs. land, Atlantic vs. Pacific, tropical vs. extratropical); application feasibility  </a:t>
            </a:r>
          </a:p>
          <a:p>
            <a:pPr marL="635000" lvl="0" indent="-635000">
              <a:spcBef>
                <a:spcPts val="1200"/>
              </a:spcBef>
              <a:buSzPct val="100000"/>
              <a:buAutoNum type="arabicPeriod" startAt="2"/>
              <a:defRPr sz="1800"/>
            </a:pPr>
            <a:r>
              <a:rPr sz="3600"/>
              <a:t>Research priorities for the next decade</a:t>
            </a:r>
          </a:p>
          <a:p>
            <a:pPr marL="790222" lvl="1" indent="-345722">
              <a:spcBef>
                <a:spcPts val="1200"/>
              </a:spcBef>
              <a:defRPr sz="1800"/>
            </a:pPr>
            <a:r>
              <a:rPr sz="2800"/>
              <a:t>Dynamical understanding </a:t>
            </a:r>
          </a:p>
          <a:p>
            <a:pPr marL="790222" lvl="1" indent="-345722">
              <a:spcBef>
                <a:spcPts val="1200"/>
              </a:spcBef>
              <a:defRPr sz="1800"/>
            </a:pPr>
            <a:r>
              <a:rPr sz="2800"/>
              <a:t>Modeling advances (forcing, processes)</a:t>
            </a:r>
          </a:p>
          <a:p>
            <a:pPr marL="790222" lvl="1" indent="-345722">
              <a:spcBef>
                <a:spcPts val="1200"/>
              </a:spcBef>
              <a:defRPr sz="1800"/>
            </a:pPr>
            <a:r>
              <a:rPr sz="2800"/>
              <a:t>Prediction (methodology, limits, application) </a:t>
            </a:r>
          </a:p>
          <a:p>
            <a:pPr marL="790222" lvl="1" indent="-345722">
              <a:spcBef>
                <a:spcPts val="1200"/>
              </a:spcBef>
              <a:defRPr sz="1800"/>
            </a:pPr>
            <a:r>
              <a:rPr sz="2800"/>
              <a:t>Observations &amp; monitoring (instrumental &amp; paleo)</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xfrm>
            <a:off x="952500" y="444500"/>
            <a:ext cx="11099800" cy="1081591"/>
          </a:xfrm>
          <a:prstGeom prst="rect">
            <a:avLst/>
          </a:prstGeom>
        </p:spPr>
        <p:txBody>
          <a:bodyPr/>
          <a:lstStyle>
            <a:lvl1pPr defTabSz="467359">
              <a:defRPr sz="6400"/>
            </a:lvl1pPr>
          </a:lstStyle>
          <a:p>
            <a:pPr lvl="0">
              <a:defRPr sz="1800"/>
            </a:pPr>
            <a:r>
              <a:rPr sz="6400"/>
              <a:t>DCVP White Paper outline</a:t>
            </a:r>
          </a:p>
        </p:txBody>
      </p:sp>
      <p:sp>
        <p:nvSpPr>
          <p:cNvPr id="45" name="Shape 45"/>
          <p:cNvSpPr>
            <a:spLocks noGrp="1"/>
          </p:cNvSpPr>
          <p:nvPr>
            <p:ph type="body" idx="1"/>
          </p:nvPr>
        </p:nvSpPr>
        <p:spPr>
          <a:xfrm>
            <a:off x="952500" y="1723659"/>
            <a:ext cx="11099800" cy="7511329"/>
          </a:xfrm>
          <a:prstGeom prst="rect">
            <a:avLst/>
          </a:prstGeom>
        </p:spPr>
        <p:txBody>
          <a:bodyPr/>
          <a:lstStyle/>
          <a:p>
            <a:pPr marL="635000" lvl="0" indent="-635000">
              <a:buSzPct val="100000"/>
              <a:buAutoNum type="arabicPeriod" startAt="3"/>
              <a:defRPr sz="1800"/>
            </a:pPr>
            <a:r>
              <a:rPr sz="3600"/>
              <a:t>Implementation activities</a:t>
            </a:r>
          </a:p>
          <a:p>
            <a:pPr marL="790222" lvl="1" indent="-345722">
              <a:spcBef>
                <a:spcPts val="1200"/>
              </a:spcBef>
              <a:defRPr sz="1800"/>
            </a:pPr>
            <a:r>
              <a:rPr sz="2800"/>
              <a:t>Establish DCVP Team based on CLIVAR RF 2013 Tiger Team 2 plus subgroup of WGCM/WGCIP/DCPP (</a:t>
            </a:r>
            <a:r>
              <a:rPr sz="2800" i="1"/>
              <a:t>done</a:t>
            </a:r>
            <a:r>
              <a:rPr sz="2800"/>
              <a:t>)</a:t>
            </a:r>
          </a:p>
          <a:p>
            <a:pPr marL="790222" lvl="1" indent="-345722">
              <a:spcBef>
                <a:spcPts val="1200"/>
              </a:spcBef>
              <a:defRPr sz="1800"/>
            </a:pPr>
            <a:r>
              <a:rPr sz="2800"/>
              <a:t>Issue ToR (</a:t>
            </a:r>
            <a:r>
              <a:rPr sz="2800" i="1"/>
              <a:t>soon</a:t>
            </a:r>
            <a:r>
              <a:rPr sz="2800"/>
              <a:t> </a:t>
            </a:r>
            <a:r>
              <a:rPr sz="2800" i="1"/>
              <a:t>after this meeting</a:t>
            </a:r>
            <a:r>
              <a:rPr sz="2800"/>
              <a:t>)</a:t>
            </a:r>
          </a:p>
          <a:p>
            <a:pPr marL="790222" lvl="1" indent="-345722">
              <a:spcBef>
                <a:spcPts val="1200"/>
              </a:spcBef>
              <a:defRPr sz="1800"/>
            </a:pPr>
            <a:r>
              <a:rPr sz="2800"/>
              <a:t>Establish link to regional panels, other RF, &amp; other non-CLIVAR WG/panels (</a:t>
            </a:r>
            <a:r>
              <a:rPr sz="2800" i="1"/>
              <a:t>btwn this meeting and fall 2014)</a:t>
            </a:r>
          </a:p>
          <a:p>
            <a:pPr marL="790222" lvl="1" indent="-345722">
              <a:spcBef>
                <a:spcPts val="1200"/>
              </a:spcBef>
              <a:defRPr sz="1800"/>
            </a:pPr>
            <a:r>
              <a:rPr sz="2800"/>
              <a:t>Prepare Strategic and Implementation Statement based on outline - DCVP prospectus (</a:t>
            </a:r>
            <a:r>
              <a:rPr sz="2800" i="1"/>
              <a:t>phase I - fall 2014; phase II - spring 2015</a:t>
            </a:r>
            <a:r>
              <a:rPr sz="2800"/>
              <a:t>)</a:t>
            </a:r>
          </a:p>
          <a:p>
            <a:pPr marL="790222" lvl="1" indent="-345722">
              <a:spcBef>
                <a:spcPts val="1200"/>
              </a:spcBef>
              <a:defRPr sz="1800"/>
            </a:pPr>
            <a:r>
              <a:rPr sz="2800"/>
              <a:t>Define coordination and funding requirements (</a:t>
            </a:r>
            <a:r>
              <a:rPr sz="2800" i="1"/>
              <a:t>as part of prospectus phase I</a:t>
            </a:r>
            <a:r>
              <a:rPr sz="2800"/>
              <a:t>)</a:t>
            </a:r>
          </a:p>
          <a:p>
            <a:pPr marL="790222" lvl="1" indent="-345722">
              <a:spcBef>
                <a:spcPts val="1200"/>
              </a:spcBef>
              <a:defRPr sz="1800"/>
            </a:pPr>
            <a:r>
              <a:rPr sz="2800"/>
              <a:t>Other: Website? Workshop? AGU or EGU sessions?</a:t>
            </a: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xfrm>
            <a:off x="952500" y="444500"/>
            <a:ext cx="11099800" cy="1081591"/>
          </a:xfrm>
          <a:prstGeom prst="rect">
            <a:avLst/>
          </a:prstGeom>
        </p:spPr>
        <p:txBody>
          <a:bodyPr/>
          <a:lstStyle>
            <a:lvl1pPr defTabSz="467359">
              <a:defRPr sz="6400"/>
            </a:lvl1pPr>
          </a:lstStyle>
          <a:p>
            <a:pPr lvl="0">
              <a:defRPr sz="1800"/>
            </a:pPr>
            <a:r>
              <a:rPr sz="6400"/>
              <a:t>Proposed ToR for DCVP team</a:t>
            </a:r>
          </a:p>
        </p:txBody>
      </p:sp>
      <p:sp>
        <p:nvSpPr>
          <p:cNvPr id="48" name="Shape 48"/>
          <p:cNvSpPr>
            <a:spLocks noGrp="1"/>
          </p:cNvSpPr>
          <p:nvPr>
            <p:ph type="body" idx="1"/>
          </p:nvPr>
        </p:nvSpPr>
        <p:spPr>
          <a:xfrm>
            <a:off x="952500" y="1487704"/>
            <a:ext cx="11099800" cy="8021018"/>
          </a:xfrm>
          <a:prstGeom prst="rect">
            <a:avLst/>
          </a:prstGeom>
        </p:spPr>
        <p:txBody>
          <a:bodyPr/>
          <a:lstStyle/>
          <a:p>
            <a:pPr marL="0" lvl="0" indent="0" defTabSz="321310">
              <a:spcBef>
                <a:spcPts val="600"/>
              </a:spcBef>
              <a:buSzTx/>
              <a:buNone/>
              <a:defRPr sz="1800"/>
            </a:pPr>
            <a:r>
              <a:rPr sz="1980"/>
              <a:t>1. The CLIVAR Decadal Climate Variability and Predictability (CLIVAR-DCVP) </a:t>
            </a:r>
            <a:r>
              <a:rPr sz="1980" b="1"/>
              <a:t>Team will develop a prospectus on the subject that will provide motivation and objectives, including a prioritized list of executable national and international research activities towards promoting scientific understanding and applications on the subject of decadal variability and predictability. </a:t>
            </a:r>
            <a:r>
              <a:rPr sz="1980"/>
              <a:t>The above DCVP discussion guideline (in its post Pan-CLIVAR meeting update) will </a:t>
            </a:r>
            <a:r>
              <a:rPr sz="1980" b="1"/>
              <a:t>provide guidance for the DCVP Team work as will other relevant documents (to be identified) generated by other CLIVAR and WCRP teams, in particular the WGCM Decadal Climate Prediction Panel (DCPP).</a:t>
            </a:r>
            <a:r>
              <a:rPr sz="1980"/>
              <a:t> The research </a:t>
            </a:r>
            <a:r>
              <a:rPr sz="1980" b="1"/>
              <a:t>time horizon covered by the prospectus will be on the order of 5 years</a:t>
            </a:r>
            <a:r>
              <a:rPr sz="1980"/>
              <a:t> (2014-2019). The Team will </a:t>
            </a:r>
            <a:r>
              <a:rPr sz="1980" b="1"/>
              <a:t>communicate by various means that will include e-mail, tele-conference, and opportunistic workshops</a:t>
            </a:r>
            <a:r>
              <a:rPr sz="1980"/>
              <a:t>.</a:t>
            </a:r>
          </a:p>
          <a:p>
            <a:pPr marL="0" lvl="0" indent="0" defTabSz="321310">
              <a:spcBef>
                <a:spcPts val="600"/>
              </a:spcBef>
              <a:buSzTx/>
              <a:buNone/>
              <a:defRPr sz="1800"/>
            </a:pPr>
            <a:r>
              <a:rPr sz="1980"/>
              <a:t>2. The delivered prospectus will address four broad topics:</a:t>
            </a:r>
          </a:p>
          <a:p>
            <a:pPr marL="0" lvl="1" indent="125730" defTabSz="321310">
              <a:spcBef>
                <a:spcPts val="600"/>
              </a:spcBef>
              <a:buSzTx/>
              <a:buNone/>
              <a:defRPr sz="1800"/>
            </a:pPr>
            <a:r>
              <a:rPr sz="1980" b="1" i="1"/>
              <a:t>A) A refined list of science questions and priorities and their broader impact =&gt; element of CLIVAR science plan. (4-6 pages)</a:t>
            </a:r>
          </a:p>
          <a:p>
            <a:pPr marL="0" lvl="1" indent="125730" defTabSz="321310">
              <a:spcBef>
                <a:spcPts val="600"/>
              </a:spcBef>
              <a:buSzTx/>
              <a:buNone/>
              <a:defRPr sz="1800"/>
            </a:pPr>
            <a:r>
              <a:rPr sz="1980" b="1" i="1"/>
              <a:t>B) Recommendations toward the activities and implementation of the focussed research activities including next steps =&gt; contribution to CLIVAR implementation strategy. (2-4 pages)</a:t>
            </a:r>
          </a:p>
          <a:p>
            <a:pPr marL="0" lvl="1" indent="125730" defTabSz="321310">
              <a:spcBef>
                <a:spcPts val="600"/>
              </a:spcBef>
              <a:buSzTx/>
              <a:buNone/>
              <a:defRPr sz="1800"/>
            </a:pPr>
            <a:r>
              <a:rPr sz="1980" b="1" i="1"/>
              <a:t>C) Recommend governance arrangements for execution of this Research Focus =&gt; impact on CLIVAR organization. (2 pages, including TOR and list of potential names)</a:t>
            </a:r>
          </a:p>
          <a:p>
            <a:pPr marL="0" lvl="1" indent="125730" defTabSz="321310">
              <a:spcBef>
                <a:spcPts val="600"/>
              </a:spcBef>
              <a:buSzTx/>
              <a:buNone/>
              <a:defRPr sz="1800"/>
            </a:pPr>
            <a:r>
              <a:rPr sz="1980" b="1" i="1"/>
              <a:t>D) A summary of regional and national Funding prospects </a:t>
            </a:r>
            <a:br>
              <a:rPr sz="1980" b="1" i="1"/>
            </a:br>
            <a:r>
              <a:rPr sz="1980" b="1" i="1"/>
              <a:t>=&gt; critical for SSG approval (1-4 pages)</a:t>
            </a:r>
          </a:p>
          <a:p>
            <a:pPr marL="0" lvl="1" indent="125730" defTabSz="321310">
              <a:spcBef>
                <a:spcPts val="600"/>
              </a:spcBef>
              <a:buSzTx/>
              <a:buNone/>
              <a:defRPr sz="1800"/>
            </a:pPr>
            <a:r>
              <a:rPr sz="1980" b="1" i="1"/>
              <a:t>E) A list of synergetic activities with other CLIVAR and WCRP panels and working groups.</a:t>
            </a:r>
          </a:p>
          <a:p>
            <a:pPr marL="0" lvl="0" indent="0" defTabSz="321310">
              <a:spcBef>
                <a:spcPts val="600"/>
              </a:spcBef>
              <a:buSzTx/>
              <a:buNone/>
              <a:defRPr sz="1800"/>
            </a:pPr>
            <a:r>
              <a:rPr sz="1980"/>
              <a:t>3. The DCVP team will report to the CLIVAR community at the pan-CLIVAR 2014 meeting about progress and to the CLIVAR SSG (fall 2014?) for approval.</a:t>
            </a:r>
          </a:p>
        </p:txBody>
      </p:sp>
    </p:spTree>
  </p:cSld>
  <p:clrMapOvr>
    <a:masterClrMapping/>
  </p:clrMapOvr>
  <p:transition xmlns:p14="http://schemas.microsoft.com/office/powerpoint/2010/mai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670</Words>
  <Application>Microsoft Macintosh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White</vt:lpstr>
      <vt:lpstr>Decadal Climate Variability and Predictability</vt:lpstr>
      <vt:lpstr>Pan-CLIVAR Meeting Objectives</vt:lpstr>
      <vt:lpstr>Guidelines for Research Foci</vt:lpstr>
      <vt:lpstr>DCVP White Paper outline</vt:lpstr>
      <vt:lpstr>DCVP White Paper outline</vt:lpstr>
      <vt:lpstr>Proposed ToR for DCVP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Decadal Climate Variability and Predictability</dc:title>
  <cp:lastModifiedBy>Mac</cp:lastModifiedBy>
  <cp:revision>1</cp:revision>
  <dcterms:modified xsi:type="dcterms:W3CDTF">2014-07-11T10:42:09Z</dcterms:modified>
</cp:coreProperties>
</file>