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0" r:id="rId2"/>
    <p:sldId id="256" r:id="rId3"/>
    <p:sldId id="261" r:id="rId4"/>
    <p:sldId id="258" r:id="rId5"/>
    <p:sldId id="259" r:id="rId6"/>
    <p:sldId id="264" r:id="rId7"/>
    <p:sldId id="265" r:id="rId8"/>
    <p:sldId id="276" r:id="rId9"/>
    <p:sldId id="275" r:id="rId10"/>
    <p:sldId id="266" r:id="rId11"/>
    <p:sldId id="273" r:id="rId12"/>
    <p:sldId id="274" r:id="rId13"/>
    <p:sldId id="271" r:id="rId14"/>
    <p:sldId id="269" r:id="rId15"/>
    <p:sldId id="277" r:id="rId16"/>
    <p:sldId id="270" r:id="rId17"/>
    <p:sldId id="26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6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6991FA-23F5-5A46-B6C6-ACB055B4374F}" type="datetimeFigureOut">
              <a:t>15/7/14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D0CD50-A7ED-634D-8413-0444CA6CB590}" type="slidenum">
              <a:t>‹#›</a:t>
            </a:fld>
            <a:endParaRPr lang="fr-FR"/>
          </a:p>
        </p:txBody>
      </p:sp>
    </p:spTree>
    <p:extLst>
      <p:ext uri="{BB962C8B-B14F-4D97-AF65-F5344CB8AC3E}">
        <p14:creationId xmlns:p14="http://schemas.microsoft.com/office/powerpoint/2010/main" val="40761809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C114A41-C0F8-3E49-A02E-F60078A52C67}" type="slidenum">
              <a:rPr lang="en-GB">
                <a:solidFill>
                  <a:srgbClr val="1F497D"/>
                </a:solidFill>
              </a:rPr>
              <a:pPr/>
              <a:t>13</a:t>
            </a:fld>
            <a:endParaRPr lang="en-GB">
              <a:solidFill>
                <a:srgbClr val="1F497D"/>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3CE67F-98E5-E540-A4C8-755F195F6AEC}" type="slidenum">
              <a:rPr lang="en-GB" sz="1200"/>
              <a:pPr/>
              <a:t>15</a:t>
            </a:fld>
            <a:endParaRPr lang="en-GB" sz="1200"/>
          </a:p>
        </p:txBody>
      </p:sp>
      <p:sp>
        <p:nvSpPr>
          <p:cNvPr id="29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42D4DE7-7155-4148-A6B8-FF36B7E78583}" type="slidenum">
              <a:rPr lang="en-GB" sz="1200"/>
              <a:pPr algn="r"/>
              <a:t>15</a:t>
            </a:fld>
            <a:endParaRPr lang="en-GB" sz="1200"/>
          </a:p>
        </p:txBody>
      </p:sp>
      <p:sp>
        <p:nvSpPr>
          <p:cNvPr id="81923"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297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89677D-B2C9-094F-82EA-BA960D796BCB}" type="datetimeFigureOut">
              <a:rPr lang="en-US" smtClean="0"/>
              <a:t>15/7/14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4362B-5E7B-834D-AE6C-C1B923993373}" type="slidenum">
              <a:rPr lang="en-US" smtClean="0"/>
              <a:t>‹#›</a:t>
            </a:fld>
            <a:endParaRPr lang="en-US"/>
          </a:p>
        </p:txBody>
      </p:sp>
    </p:spTree>
    <p:extLst>
      <p:ext uri="{BB962C8B-B14F-4D97-AF65-F5344CB8AC3E}">
        <p14:creationId xmlns:p14="http://schemas.microsoft.com/office/powerpoint/2010/main" val="349251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9677D-B2C9-094F-82EA-BA960D796BCB}" type="datetimeFigureOut">
              <a:rPr lang="en-US" smtClean="0"/>
              <a:t>15/7/14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4362B-5E7B-834D-AE6C-C1B923993373}" type="slidenum">
              <a:rPr lang="en-US" smtClean="0"/>
              <a:t>‹#›</a:t>
            </a:fld>
            <a:endParaRPr lang="en-US"/>
          </a:p>
        </p:txBody>
      </p:sp>
    </p:spTree>
    <p:extLst>
      <p:ext uri="{BB962C8B-B14F-4D97-AF65-F5344CB8AC3E}">
        <p14:creationId xmlns:p14="http://schemas.microsoft.com/office/powerpoint/2010/main" val="21540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9677D-B2C9-094F-82EA-BA960D796BCB}" type="datetimeFigureOut">
              <a:rPr lang="en-US" smtClean="0"/>
              <a:t>15/7/14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4362B-5E7B-834D-AE6C-C1B923993373}" type="slidenum">
              <a:rPr lang="en-US" smtClean="0"/>
              <a:t>‹#›</a:t>
            </a:fld>
            <a:endParaRPr lang="en-US"/>
          </a:p>
        </p:txBody>
      </p:sp>
    </p:spTree>
    <p:extLst>
      <p:ext uri="{BB962C8B-B14F-4D97-AF65-F5344CB8AC3E}">
        <p14:creationId xmlns:p14="http://schemas.microsoft.com/office/powerpoint/2010/main" val="392376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9677D-B2C9-094F-82EA-BA960D796BCB}" type="datetimeFigureOut">
              <a:rPr lang="en-US" smtClean="0"/>
              <a:t>15/7/14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4362B-5E7B-834D-AE6C-C1B923993373}" type="slidenum">
              <a:rPr lang="en-US" smtClean="0"/>
              <a:t>‹#›</a:t>
            </a:fld>
            <a:endParaRPr lang="en-US"/>
          </a:p>
        </p:txBody>
      </p:sp>
    </p:spTree>
    <p:extLst>
      <p:ext uri="{BB962C8B-B14F-4D97-AF65-F5344CB8AC3E}">
        <p14:creationId xmlns:p14="http://schemas.microsoft.com/office/powerpoint/2010/main" val="394223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89677D-B2C9-094F-82EA-BA960D796BCB}" type="datetimeFigureOut">
              <a:rPr lang="en-US" smtClean="0"/>
              <a:t>15/7/14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4362B-5E7B-834D-AE6C-C1B923993373}" type="slidenum">
              <a:rPr lang="en-US" smtClean="0"/>
              <a:t>‹#›</a:t>
            </a:fld>
            <a:endParaRPr lang="en-US"/>
          </a:p>
        </p:txBody>
      </p:sp>
    </p:spTree>
    <p:extLst>
      <p:ext uri="{BB962C8B-B14F-4D97-AF65-F5344CB8AC3E}">
        <p14:creationId xmlns:p14="http://schemas.microsoft.com/office/powerpoint/2010/main" val="42514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89677D-B2C9-094F-82EA-BA960D796BCB}" type="datetimeFigureOut">
              <a:rPr lang="en-US" smtClean="0"/>
              <a:t>15/7/14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4362B-5E7B-834D-AE6C-C1B923993373}" type="slidenum">
              <a:rPr lang="en-US" smtClean="0"/>
              <a:t>‹#›</a:t>
            </a:fld>
            <a:endParaRPr lang="en-US"/>
          </a:p>
        </p:txBody>
      </p:sp>
    </p:spTree>
    <p:extLst>
      <p:ext uri="{BB962C8B-B14F-4D97-AF65-F5344CB8AC3E}">
        <p14:creationId xmlns:p14="http://schemas.microsoft.com/office/powerpoint/2010/main" val="156087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89677D-B2C9-094F-82EA-BA960D796BCB}" type="datetimeFigureOut">
              <a:rPr lang="en-US" smtClean="0"/>
              <a:t>15/7/14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4362B-5E7B-834D-AE6C-C1B923993373}" type="slidenum">
              <a:rPr lang="en-US" smtClean="0"/>
              <a:t>‹#›</a:t>
            </a:fld>
            <a:endParaRPr lang="en-US"/>
          </a:p>
        </p:txBody>
      </p:sp>
    </p:spTree>
    <p:extLst>
      <p:ext uri="{BB962C8B-B14F-4D97-AF65-F5344CB8AC3E}">
        <p14:creationId xmlns:p14="http://schemas.microsoft.com/office/powerpoint/2010/main" val="151618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89677D-B2C9-094F-82EA-BA960D796BCB}" type="datetimeFigureOut">
              <a:rPr lang="en-US" smtClean="0"/>
              <a:t>15/7/14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4362B-5E7B-834D-AE6C-C1B923993373}" type="slidenum">
              <a:rPr lang="en-US" smtClean="0"/>
              <a:t>‹#›</a:t>
            </a:fld>
            <a:endParaRPr lang="en-US"/>
          </a:p>
        </p:txBody>
      </p:sp>
    </p:spTree>
    <p:extLst>
      <p:ext uri="{BB962C8B-B14F-4D97-AF65-F5344CB8AC3E}">
        <p14:creationId xmlns:p14="http://schemas.microsoft.com/office/powerpoint/2010/main" val="376243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9677D-B2C9-094F-82EA-BA960D796BCB}" type="datetimeFigureOut">
              <a:rPr lang="en-US" smtClean="0"/>
              <a:t>15/7/14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4362B-5E7B-834D-AE6C-C1B923993373}" type="slidenum">
              <a:rPr lang="en-US" smtClean="0"/>
              <a:t>‹#›</a:t>
            </a:fld>
            <a:endParaRPr lang="en-US"/>
          </a:p>
        </p:txBody>
      </p:sp>
    </p:spTree>
    <p:extLst>
      <p:ext uri="{BB962C8B-B14F-4D97-AF65-F5344CB8AC3E}">
        <p14:creationId xmlns:p14="http://schemas.microsoft.com/office/powerpoint/2010/main" val="357496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9677D-B2C9-094F-82EA-BA960D796BCB}" type="datetimeFigureOut">
              <a:rPr lang="en-US" smtClean="0"/>
              <a:t>15/7/14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4362B-5E7B-834D-AE6C-C1B923993373}" type="slidenum">
              <a:rPr lang="en-US" smtClean="0"/>
              <a:t>‹#›</a:t>
            </a:fld>
            <a:endParaRPr lang="en-US"/>
          </a:p>
        </p:txBody>
      </p:sp>
    </p:spTree>
    <p:extLst>
      <p:ext uri="{BB962C8B-B14F-4D97-AF65-F5344CB8AC3E}">
        <p14:creationId xmlns:p14="http://schemas.microsoft.com/office/powerpoint/2010/main" val="47196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9677D-B2C9-094F-82EA-BA960D796BCB}" type="datetimeFigureOut">
              <a:rPr lang="en-US" smtClean="0"/>
              <a:t>15/7/14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4362B-5E7B-834D-AE6C-C1B923993373}" type="slidenum">
              <a:rPr lang="en-US" smtClean="0"/>
              <a:t>‹#›</a:t>
            </a:fld>
            <a:endParaRPr lang="en-US"/>
          </a:p>
        </p:txBody>
      </p:sp>
    </p:spTree>
    <p:extLst>
      <p:ext uri="{BB962C8B-B14F-4D97-AF65-F5344CB8AC3E}">
        <p14:creationId xmlns:p14="http://schemas.microsoft.com/office/powerpoint/2010/main" val="33353251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9677D-B2C9-094F-82EA-BA960D796BCB}" type="datetimeFigureOut">
              <a:rPr lang="en-US" smtClean="0"/>
              <a:t>15/7/14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4362B-5E7B-834D-AE6C-C1B923993373}" type="slidenum">
              <a:rPr lang="en-US" smtClean="0"/>
              <a:t>‹#›</a:t>
            </a:fld>
            <a:endParaRPr lang="en-US"/>
          </a:p>
        </p:txBody>
      </p:sp>
    </p:spTree>
    <p:extLst>
      <p:ext uri="{BB962C8B-B14F-4D97-AF65-F5344CB8AC3E}">
        <p14:creationId xmlns:p14="http://schemas.microsoft.com/office/powerpoint/2010/main" val="208463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8313" y="755570"/>
            <a:ext cx="8135331" cy="646331"/>
          </a:xfrm>
          <a:prstGeom prst="rect">
            <a:avLst/>
          </a:prstGeom>
          <a:noFill/>
        </p:spPr>
        <p:txBody>
          <a:bodyPr wrap="square" rtlCol="0">
            <a:spAutoFit/>
          </a:bodyPr>
          <a:lstStyle/>
          <a:p>
            <a:pPr algn="ctr"/>
            <a:r>
              <a:rPr lang="en-US" sz="3600" b="1" dirty="0" smtClean="0">
                <a:solidFill>
                  <a:schemeClr val="tx2"/>
                </a:solidFill>
              </a:rPr>
              <a:t>ENSO in a </a:t>
            </a:r>
            <a:r>
              <a:rPr lang="en-US" sz="3600" b="1" dirty="0">
                <a:solidFill>
                  <a:schemeClr val="tx2"/>
                </a:solidFill>
              </a:rPr>
              <a:t>C</a:t>
            </a:r>
            <a:r>
              <a:rPr lang="en-US" sz="3600" b="1" dirty="0" smtClean="0">
                <a:solidFill>
                  <a:schemeClr val="tx2"/>
                </a:solidFill>
              </a:rPr>
              <a:t>hanging Climate</a:t>
            </a:r>
            <a:endParaRPr lang="en-US" sz="3600" b="1" dirty="0">
              <a:solidFill>
                <a:schemeClr val="tx2"/>
              </a:solidFill>
            </a:endParaRPr>
          </a:p>
        </p:txBody>
      </p:sp>
      <p:sp>
        <p:nvSpPr>
          <p:cNvPr id="8" name="TextBox 1"/>
          <p:cNvSpPr txBox="1"/>
          <p:nvPr/>
        </p:nvSpPr>
        <p:spPr>
          <a:xfrm>
            <a:off x="235486" y="2084899"/>
            <a:ext cx="8628875" cy="1969770"/>
          </a:xfrm>
          <a:prstGeom prst="rect">
            <a:avLst/>
          </a:prstGeom>
          <a:noFill/>
        </p:spPr>
        <p:txBody>
          <a:bodyPr wrap="square" rtlCol="0">
            <a:spAutoFit/>
          </a:bodyPr>
          <a:lstStyle/>
          <a:p>
            <a:pPr algn="ctr"/>
            <a:r>
              <a:rPr lang="en-US" sz="3200" dirty="0" smtClean="0">
                <a:solidFill>
                  <a:schemeClr val="tx2"/>
                </a:solidFill>
              </a:rPr>
              <a:t>CLIVAR Research Focus Group</a:t>
            </a:r>
          </a:p>
          <a:p>
            <a:pPr algn="ctr"/>
            <a:endParaRPr lang="en-US" dirty="0">
              <a:solidFill>
                <a:schemeClr val="tx2"/>
              </a:solidFill>
            </a:endParaRPr>
          </a:p>
          <a:p>
            <a:pPr algn="ctr"/>
            <a:r>
              <a:rPr lang="en-US" dirty="0">
                <a:solidFill>
                  <a:schemeClr val="tx2"/>
                </a:solidFill>
              </a:rPr>
              <a:t>Co-chairs: Eric Guilyardi (IPSL, NCAS-Climate), Andrew Wittenberg (GFDL) </a:t>
            </a:r>
          </a:p>
          <a:p>
            <a:pPr algn="ctr"/>
            <a:endParaRPr lang="en-US" dirty="0">
              <a:solidFill>
                <a:schemeClr val="tx2"/>
              </a:solidFill>
            </a:endParaRPr>
          </a:p>
          <a:p>
            <a:pPr algn="ctr"/>
            <a:r>
              <a:rPr lang="en-US" dirty="0">
                <a:solidFill>
                  <a:schemeClr val="tx2"/>
                </a:solidFill>
              </a:rPr>
              <a:t>With contributions from:</a:t>
            </a:r>
          </a:p>
          <a:p>
            <a:pPr algn="ctr"/>
            <a:r>
              <a:rPr lang="en-US" dirty="0">
                <a:solidFill>
                  <a:schemeClr val="tx2"/>
                </a:solidFill>
              </a:rPr>
              <a:t> Mat Collins (Uni Exeter), Wenju Cai (CSIRO), Tony </a:t>
            </a:r>
            <a:r>
              <a:rPr lang="en-US" dirty="0" smtClean="0">
                <a:solidFill>
                  <a:schemeClr val="tx2"/>
                </a:solidFill>
              </a:rPr>
              <a:t>Lee (JPL)</a:t>
            </a:r>
            <a:r>
              <a:rPr lang="en-US" dirty="0">
                <a:solidFill>
                  <a:schemeClr val="tx2"/>
                </a:solidFill>
              </a:rPr>
              <a:t>, Mike McPhaden (PMEL)</a:t>
            </a:r>
            <a:endParaRPr lang="en-US" i="1" dirty="0">
              <a:solidFill>
                <a:schemeClr val="tx2"/>
              </a:solidFill>
            </a:endParaRPr>
          </a:p>
        </p:txBody>
      </p:sp>
      <p:sp>
        <p:nvSpPr>
          <p:cNvPr id="3" name="Rectangle 2"/>
          <p:cNvSpPr/>
          <p:nvPr/>
        </p:nvSpPr>
        <p:spPr>
          <a:xfrm>
            <a:off x="2161296" y="5890520"/>
            <a:ext cx="4857795" cy="646331"/>
          </a:xfrm>
          <a:prstGeom prst="rect">
            <a:avLst/>
          </a:prstGeom>
        </p:spPr>
        <p:txBody>
          <a:bodyPr wrap="none">
            <a:spAutoFit/>
          </a:bodyPr>
          <a:lstStyle/>
          <a:p>
            <a:pPr algn="ctr"/>
            <a:r>
              <a:rPr lang="fr-FR" i="1">
                <a:solidFill>
                  <a:schemeClr val="tx2"/>
                </a:solidFill>
              </a:rPr>
              <a:t>Pan-CLIVAR meeting The Hague, The Netherlands</a:t>
            </a:r>
          </a:p>
          <a:p>
            <a:pPr algn="ctr"/>
            <a:r>
              <a:rPr lang="fr-FR" i="1">
                <a:solidFill>
                  <a:schemeClr val="tx2"/>
                </a:solidFill>
              </a:rPr>
              <a:t>July 2014 </a:t>
            </a:r>
          </a:p>
        </p:txBody>
      </p:sp>
      <p:pic>
        <p:nvPicPr>
          <p:cNvPr id="9" name="Image 8" descr="Screen Shot 2014-07-08 at 10.17.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5784" y="4481142"/>
            <a:ext cx="1930589" cy="1226557"/>
          </a:xfrm>
          <a:prstGeom prst="rect">
            <a:avLst/>
          </a:prstGeom>
        </p:spPr>
      </p:pic>
    </p:spTree>
    <p:extLst>
      <p:ext uri="{BB962C8B-B14F-4D97-AF65-F5344CB8AC3E}">
        <p14:creationId xmlns:p14="http://schemas.microsoft.com/office/powerpoint/2010/main" val="9922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a:xfrm>
            <a:off x="685800" y="488008"/>
            <a:ext cx="7772400" cy="913852"/>
          </a:xfrm>
        </p:spPr>
        <p:txBody>
          <a:bodyPr>
            <a:normAutofit/>
          </a:bodyPr>
          <a:lstStyle/>
          <a:p>
            <a:pPr eaLnBrk="1" hangingPunct="1"/>
            <a:r>
              <a:rPr lang="fr-FR" sz="3600">
                <a:solidFill>
                  <a:schemeClr val="tx2"/>
                </a:solidFill>
                <a:latin typeface="Arial" charset="0"/>
                <a:ea typeface="ＭＳ Ｐゴシック" charset="0"/>
                <a:cs typeface="ＭＳ Ｐゴシック" charset="0"/>
              </a:rPr>
              <a:t>ENSO in a changing climate</a:t>
            </a:r>
          </a:p>
        </p:txBody>
      </p:sp>
      <p:sp>
        <p:nvSpPr>
          <p:cNvPr id="45058" name="Espace réservé du contenu 2"/>
          <p:cNvSpPr>
            <a:spLocks noGrp="1"/>
          </p:cNvSpPr>
          <p:nvPr>
            <p:ph idx="1"/>
          </p:nvPr>
        </p:nvSpPr>
        <p:spPr>
          <a:xfrm>
            <a:off x="468313" y="1532926"/>
            <a:ext cx="7991475" cy="4685546"/>
          </a:xfrm>
        </p:spPr>
        <p:txBody>
          <a:bodyPr>
            <a:noAutofit/>
          </a:bodyPr>
          <a:lstStyle/>
          <a:p>
            <a:pPr marL="457200" indent="-457200"/>
            <a:r>
              <a:rPr lang="en-US" sz="2400">
                <a:solidFill>
                  <a:schemeClr val="tx2"/>
                </a:solidFill>
                <a:latin typeface="Arial" charset="0"/>
                <a:ea typeface="ＭＳ Ｐゴシック" charset="0"/>
                <a:cs typeface="ＭＳ Ｐゴシック" charset="0"/>
              </a:rPr>
              <a:t>Analyse CMIP scenarios to better understand for ENSO changes in the future. </a:t>
            </a:r>
          </a:p>
          <a:p>
            <a:pPr marL="457200" indent="-457200"/>
            <a:r>
              <a:rPr lang="en-US" sz="2400">
                <a:solidFill>
                  <a:schemeClr val="tx2"/>
                </a:solidFill>
                <a:latin typeface="Arial" charset="0"/>
                <a:ea typeface="ＭＳ Ｐゴシック" charset="0"/>
                <a:cs typeface="ＭＳ Ｐゴシック" charset="0"/>
              </a:rPr>
              <a:t>Use innovative approaches such as Bayesian methods and the use of ENMICS to emulate possible ENSO changes. </a:t>
            </a:r>
          </a:p>
          <a:p>
            <a:pPr marL="457200" indent="-457200"/>
            <a:r>
              <a:rPr lang="en-US" sz="2400">
                <a:solidFill>
                  <a:schemeClr val="tx2"/>
                </a:solidFill>
                <a:latin typeface="Arial" charset="0"/>
                <a:ea typeface="ＭＳ Ｐゴシック" charset="0"/>
                <a:cs typeface="ＭＳ Ｐゴシック" charset="0"/>
              </a:rPr>
              <a:t>Explore possibility of a coordinated set of model experiments and/or coordinated set of model diagnostics to test hypotheses about future changes in ENSO. </a:t>
            </a:r>
          </a:p>
          <a:p>
            <a:pPr marL="457200" indent="-457200"/>
            <a:r>
              <a:rPr lang="en-US" sz="2400">
                <a:solidFill>
                  <a:schemeClr val="tx2"/>
                </a:solidFill>
                <a:latin typeface="Arial" charset="0"/>
                <a:ea typeface="ＭＳ Ｐゴシック" charset="0"/>
                <a:cs typeface="ＭＳ Ｐゴシック" charset="0"/>
              </a:rPr>
              <a:t>Deliverable: peer review paper on ENSO in a changing climate providing latest estimates of likely ENSO changes over the next few decades. </a:t>
            </a:r>
          </a:p>
          <a:p>
            <a:pPr marL="457200" indent="-457200"/>
            <a:endParaRPr lang="en-US" sz="2400">
              <a:solidFill>
                <a:schemeClr val="tx2"/>
              </a:solidFill>
              <a:latin typeface="Arial" charset="0"/>
              <a:ea typeface="ＭＳ Ｐゴシック" charset="0"/>
              <a:cs typeface="ＭＳ Ｐゴシック" charset="0"/>
            </a:endParaRPr>
          </a:p>
          <a:p>
            <a:pPr marL="457200" indent="-457200" eaLnBrk="1" hangingPunct="1"/>
            <a:endParaRPr lang="en-US" sz="2400">
              <a:solidFill>
                <a:schemeClr val="tx2"/>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022851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8"/>
          <p:cNvSpPr>
            <a:spLocks noChangeArrowheads="1"/>
          </p:cNvSpPr>
          <p:nvPr/>
        </p:nvSpPr>
        <p:spPr bwMode="auto">
          <a:xfrm>
            <a:off x="6300144" y="6092826"/>
            <a:ext cx="1581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3728D1"/>
                </a:solidFill>
                <a:latin typeface="Arial Bold Italic" charset="0"/>
                <a:ea typeface="ＭＳ Ｐゴシック" charset="0"/>
                <a:cs typeface="ＭＳ Ｐゴシック" charset="0"/>
                <a:sym typeface="Arial Bold Italic" charset="0"/>
              </a:rPr>
              <a:t>21</a:t>
            </a:r>
            <a:r>
              <a:rPr lang="en-US" sz="1800" baseline="30000">
                <a:solidFill>
                  <a:srgbClr val="3728D1"/>
                </a:solidFill>
                <a:latin typeface="Arial Bold Italic" charset="0"/>
                <a:ea typeface="ＭＳ Ｐゴシック" charset="0"/>
                <a:cs typeface="ＭＳ Ｐゴシック" charset="0"/>
                <a:sym typeface="Arial Bold Italic" charset="0"/>
              </a:rPr>
              <a:t>st</a:t>
            </a:r>
            <a:r>
              <a:rPr lang="en-US" sz="1800">
                <a:solidFill>
                  <a:srgbClr val="3728D1"/>
                </a:solidFill>
                <a:latin typeface="Arial Bold Italic" charset="0"/>
                <a:ea typeface="ＭＳ Ｐゴシック" charset="0"/>
                <a:cs typeface="ＭＳ Ｐゴシック" charset="0"/>
                <a:sym typeface="Arial Bold Italic" charset="0"/>
              </a:rPr>
              <a:t> C = 38 %</a:t>
            </a:r>
            <a:endParaRPr lang="fr-FR" sz="1800"/>
          </a:p>
        </p:txBody>
      </p:sp>
      <p:sp>
        <p:nvSpPr>
          <p:cNvPr id="4" name="Espace réservé du numéro de diapositive 3"/>
          <p:cNvSpPr>
            <a:spLocks noGrp="1"/>
          </p:cNvSpPr>
          <p:nvPr>
            <p:ph type="sldNum" sz="quarter" idx="10"/>
          </p:nvPr>
        </p:nvSpPr>
        <p:spPr/>
        <p:txBody>
          <a:bodyPr/>
          <a:lstStyle/>
          <a:p>
            <a:pPr>
              <a:defRPr/>
            </a:pPr>
            <a:fld id="{53807CBB-E218-544D-A271-29A0EF482B75}" type="slidenum">
              <a:rPr lang="en-US"/>
              <a:pPr>
                <a:defRPr/>
              </a:pPr>
              <a:t>11</a:t>
            </a:fld>
            <a:endParaRPr lang="en-US"/>
          </a:p>
        </p:txBody>
      </p:sp>
      <p:pic>
        <p:nvPicPr>
          <p:cNvPr id="21507" name="Picture 4" descr="figure1_v1.png"/>
          <p:cNvPicPr>
            <a:picLocks noChangeAspect="1" noChangeArrowheads="1"/>
          </p:cNvPicPr>
          <p:nvPr/>
        </p:nvPicPr>
        <p:blipFill>
          <a:blip r:embed="rId2">
            <a:extLst>
              <a:ext uri="{28A0092B-C50C-407E-A947-70E740481C1C}">
                <a14:useLocalDpi xmlns:a14="http://schemas.microsoft.com/office/drawing/2010/main" val="0"/>
              </a:ext>
            </a:extLst>
          </a:blip>
          <a:srcRect t="26537" r="3799" b="8366"/>
          <a:stretch>
            <a:fillRect/>
          </a:stretch>
        </p:blipFill>
        <p:spPr bwMode="auto">
          <a:xfrm rot="-5400000">
            <a:off x="192273" y="2660840"/>
            <a:ext cx="4173537" cy="312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9"/>
          <p:cNvSpPr>
            <a:spLocks noChangeArrowheads="1"/>
          </p:cNvSpPr>
          <p:nvPr/>
        </p:nvSpPr>
        <p:spPr bwMode="auto">
          <a:xfrm>
            <a:off x="287170" y="6165850"/>
            <a:ext cx="2401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solidFill>
                  <a:srgbClr val="3728D1"/>
                </a:solidFill>
                <a:latin typeface="Arial Bold Italic" charset="0"/>
                <a:ea typeface="ＭＳ Ｐゴシック" charset="0"/>
                <a:cs typeface="ＭＳ Ｐゴシック" charset="0"/>
                <a:sym typeface="Arial Bold Italic" charset="0"/>
              </a:rPr>
              <a:t>Cai et al. Nature CC (2014)</a:t>
            </a:r>
            <a:endParaRPr lang="fr-FR" sz="1400" i="1"/>
          </a:p>
        </p:txBody>
      </p:sp>
      <p:sp>
        <p:nvSpPr>
          <p:cNvPr id="21509" name="Rectangle 10"/>
          <p:cNvSpPr>
            <a:spLocks noChangeArrowheads="1"/>
          </p:cNvSpPr>
          <p:nvPr/>
        </p:nvSpPr>
        <p:spPr bwMode="auto">
          <a:xfrm>
            <a:off x="183307" y="1052514"/>
            <a:ext cx="90463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pPr>
            <a:r>
              <a:rPr lang="en-US" sz="1800">
                <a:solidFill>
                  <a:srgbClr val="3333CC"/>
                </a:solidFill>
                <a:latin typeface="Arial Bold" charset="0"/>
                <a:ea typeface="ＭＳ Ｐゴシック" charset="0"/>
                <a:cs typeface="ＭＳ Ｐゴシック" charset="0"/>
                <a:sym typeface="Arial Bold" charset="0"/>
              </a:rPr>
              <a:t>Still no model agreement on mean amplitude change in future (IPCC AR5)</a:t>
            </a:r>
          </a:p>
          <a:p>
            <a:pPr>
              <a:lnSpc>
                <a:spcPct val="100000"/>
              </a:lnSpc>
            </a:pPr>
            <a:r>
              <a:rPr lang="en-US" sz="1800">
                <a:solidFill>
                  <a:srgbClr val="3333CC"/>
                </a:solidFill>
                <a:latin typeface="Arial Bold" charset="0"/>
                <a:ea typeface="ＭＳ Ｐゴシック" charset="0"/>
                <a:cs typeface="ＭＳ Ｐゴシック" charset="0"/>
                <a:sym typeface="Arial Bold" charset="0"/>
              </a:rPr>
              <a:t>Extreme El Niños have the largest impact and have distinctive SST gradients signature</a:t>
            </a:r>
            <a:endParaRPr lang="fr-FR" sz="1800"/>
          </a:p>
          <a:p>
            <a:pPr>
              <a:lnSpc>
                <a:spcPct val="100000"/>
              </a:lnSpc>
            </a:pPr>
            <a:endParaRPr lang="fr-FR" sz="1800"/>
          </a:p>
        </p:txBody>
      </p:sp>
      <p:pic>
        <p:nvPicPr>
          <p:cNvPr id="21510" name="Picture 4" descr="figure2_v4.png"/>
          <p:cNvPicPr>
            <a:picLocks noChangeAspect="1" noChangeArrowheads="1"/>
          </p:cNvPicPr>
          <p:nvPr/>
        </p:nvPicPr>
        <p:blipFill>
          <a:blip r:embed="rId3">
            <a:extLst>
              <a:ext uri="{28A0092B-C50C-407E-A947-70E740481C1C}">
                <a14:useLocalDpi xmlns:a14="http://schemas.microsoft.com/office/drawing/2010/main" val="0"/>
              </a:ext>
            </a:extLst>
          </a:blip>
          <a:srcRect l="4099" t="10692" r="4645" b="8534"/>
          <a:stretch>
            <a:fillRect/>
          </a:stretch>
        </p:blipFill>
        <p:spPr bwMode="auto">
          <a:xfrm>
            <a:off x="4572733" y="2133601"/>
            <a:ext cx="305630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14"/>
          <p:cNvSpPr>
            <a:spLocks noChangeArrowheads="1"/>
          </p:cNvSpPr>
          <p:nvPr/>
        </p:nvSpPr>
        <p:spPr bwMode="auto">
          <a:xfrm>
            <a:off x="1049048" y="1844676"/>
            <a:ext cx="2866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FF"/>
                </a:solidFill>
                <a:latin typeface="Arial Bold" charset="0"/>
                <a:ea typeface="ＭＳ Ｐゴシック" charset="0"/>
                <a:cs typeface="ＭＳ Ｐゴシック" charset="0"/>
                <a:sym typeface="Arial Bold" charset="0"/>
              </a:rPr>
              <a:t>Observations (1979-2010)</a:t>
            </a:r>
            <a:endParaRPr lang="fr-FR" sz="1800">
              <a:solidFill>
                <a:srgbClr val="0000FF"/>
              </a:solidFill>
            </a:endParaRPr>
          </a:p>
        </p:txBody>
      </p:sp>
      <p:sp>
        <p:nvSpPr>
          <p:cNvPr id="21512" name="Rectangle 15"/>
          <p:cNvSpPr>
            <a:spLocks noChangeArrowheads="1"/>
          </p:cNvSpPr>
          <p:nvPr/>
        </p:nvSpPr>
        <p:spPr bwMode="auto">
          <a:xfrm>
            <a:off x="5026929" y="1844676"/>
            <a:ext cx="26669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FF"/>
                </a:solidFill>
                <a:latin typeface="Arial Bold" charset="0"/>
                <a:ea typeface="ＭＳ Ｐゴシック" charset="0"/>
                <a:cs typeface="ＭＳ Ｐゴシック" charset="0"/>
                <a:sym typeface="Arial Bold" charset="0"/>
              </a:rPr>
              <a:t>CMIP3 + CMIP5 models</a:t>
            </a:r>
            <a:endParaRPr lang="fr-FR" sz="1800">
              <a:solidFill>
                <a:srgbClr val="0000FF"/>
              </a:solidFill>
            </a:endParaRPr>
          </a:p>
        </p:txBody>
      </p:sp>
      <p:sp>
        <p:nvSpPr>
          <p:cNvPr id="21513" name="Rectangle 17"/>
          <p:cNvSpPr>
            <a:spLocks noChangeArrowheads="1"/>
          </p:cNvSpPr>
          <p:nvPr/>
        </p:nvSpPr>
        <p:spPr bwMode="auto">
          <a:xfrm>
            <a:off x="4638664" y="6092826"/>
            <a:ext cx="1525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3728D1"/>
                </a:solidFill>
                <a:latin typeface="Arial Bold Italic" charset="0"/>
                <a:ea typeface="ＭＳ Ｐゴシック" charset="0"/>
                <a:cs typeface="ＭＳ Ｐゴシック" charset="0"/>
                <a:sym typeface="Arial Bold Italic" charset="0"/>
              </a:rPr>
              <a:t>20</a:t>
            </a:r>
            <a:r>
              <a:rPr lang="en-US" sz="1800" baseline="30000">
                <a:solidFill>
                  <a:srgbClr val="3728D1"/>
                </a:solidFill>
                <a:latin typeface="Arial Bold Italic" charset="0"/>
                <a:ea typeface="ＭＳ Ｐゴシック" charset="0"/>
                <a:cs typeface="ＭＳ Ｐゴシック" charset="0"/>
                <a:sym typeface="Arial Bold Italic" charset="0"/>
              </a:rPr>
              <a:t>th</a:t>
            </a:r>
            <a:r>
              <a:rPr lang="en-US" sz="1800">
                <a:solidFill>
                  <a:srgbClr val="3728D1"/>
                </a:solidFill>
                <a:latin typeface="Arial Bold Italic" charset="0"/>
                <a:ea typeface="ＭＳ Ｐゴシック" charset="0"/>
                <a:cs typeface="ＭＳ Ｐゴシック" charset="0"/>
                <a:sym typeface="Arial Bold Italic" charset="0"/>
              </a:rPr>
              <a:t> C = 17%</a:t>
            </a:r>
            <a:endParaRPr lang="fr-FR" sz="1800"/>
          </a:p>
        </p:txBody>
      </p:sp>
      <p:sp>
        <p:nvSpPr>
          <p:cNvPr id="21514" name="Rectangle 1"/>
          <p:cNvSpPr>
            <a:spLocks/>
          </p:cNvSpPr>
          <p:nvPr/>
        </p:nvSpPr>
        <p:spPr bwMode="auto">
          <a:xfrm>
            <a:off x="408777" y="427038"/>
            <a:ext cx="825301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9200" bIns="0"/>
          <a:lstStyle/>
          <a:p>
            <a:pPr marL="38100">
              <a:lnSpc>
                <a:spcPct val="100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75900" algn="l"/>
                <a:tab pos="10972800" algn="l"/>
              </a:tabLst>
            </a:pPr>
            <a:r>
              <a:rPr lang="en-US" sz="2800">
                <a:solidFill>
                  <a:srgbClr val="CC0044"/>
                </a:solidFill>
                <a:latin typeface="Arial Bold" charset="0"/>
                <a:ea typeface="ＭＳ Ｐゴシック" charset="0"/>
                <a:cs typeface="ＭＳ Ｐゴシック" charset="0"/>
                <a:sym typeface="Arial Bold" charset="0"/>
              </a:rPr>
              <a:t>ENSO extremes increase in a warming climate</a:t>
            </a:r>
          </a:p>
        </p:txBody>
      </p:sp>
      <p:sp>
        <p:nvSpPr>
          <p:cNvPr id="21515" name="TextBox 6"/>
          <p:cNvSpPr txBox="1">
            <a:spLocks noChangeArrowheads="1"/>
          </p:cNvSpPr>
          <p:nvPr/>
        </p:nvSpPr>
        <p:spPr bwMode="auto">
          <a:xfrm>
            <a:off x="3708295" y="2060576"/>
            <a:ext cx="9797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lnSpc>
                <a:spcPct val="71000"/>
              </a:lnSpc>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lnSpc>
                <a:spcPct val="71000"/>
              </a:lnSpc>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lnSpc>
                <a:spcPct val="71000"/>
              </a:lnSpc>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lnSpc>
                <a:spcPct val="71000"/>
              </a:lnSpc>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lnSpc>
                <a:spcPct val="100000"/>
              </a:lnSpc>
            </a:pPr>
            <a:r>
              <a:rPr lang="en-AU" sz="1400">
                <a:solidFill>
                  <a:srgbClr val="00E500"/>
                </a:solidFill>
                <a:latin typeface="Arial" charset="0"/>
                <a:cs typeface="Arial" charset="0"/>
              </a:rPr>
              <a:t>5 mm/day</a:t>
            </a:r>
          </a:p>
        </p:txBody>
      </p:sp>
      <p:cxnSp>
        <p:nvCxnSpPr>
          <p:cNvPr id="13" name="Straight Arrow Connector 8"/>
          <p:cNvCxnSpPr/>
          <p:nvPr/>
        </p:nvCxnSpPr>
        <p:spPr>
          <a:xfrm flipH="1">
            <a:off x="3441638" y="2349501"/>
            <a:ext cx="399985" cy="40481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1517" name="Rectangle 22"/>
          <p:cNvSpPr>
            <a:spLocks noChangeArrowheads="1"/>
          </p:cNvSpPr>
          <p:nvPr/>
        </p:nvSpPr>
        <p:spPr bwMode="auto">
          <a:xfrm rot="-5400000">
            <a:off x="3723357" y="2911089"/>
            <a:ext cx="11141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FF"/>
                </a:solidFill>
                <a:latin typeface="Arial Bold" charset="0"/>
                <a:ea typeface="ＭＳ Ｐゴシック" charset="0"/>
                <a:cs typeface="ＭＳ Ｐゴシック" charset="0"/>
                <a:sym typeface="Arial Bold" charset="0"/>
              </a:rPr>
              <a:t>SST Anomaly                                   </a:t>
            </a:r>
            <a:endParaRPr lang="fr-FR" sz="1600"/>
          </a:p>
        </p:txBody>
      </p:sp>
      <p:sp>
        <p:nvSpPr>
          <p:cNvPr id="21518" name="Rectangle 23"/>
          <p:cNvSpPr>
            <a:spLocks noChangeArrowheads="1"/>
          </p:cNvSpPr>
          <p:nvPr/>
        </p:nvSpPr>
        <p:spPr bwMode="auto">
          <a:xfrm rot="-5400000">
            <a:off x="365158" y="2830920"/>
            <a:ext cx="520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chemeClr val="tx1"/>
                </a:solidFill>
                <a:latin typeface="Arial Bold" charset="0"/>
                <a:ea typeface="ＭＳ Ｐゴシック" charset="0"/>
                <a:cs typeface="ＭＳ Ｐゴシック" charset="0"/>
                <a:sym typeface="Arial Bold" charset="0"/>
              </a:rPr>
              <a:t>Time </a:t>
            </a:r>
            <a:endParaRPr lang="fr-FR" sz="1600">
              <a:solidFill>
                <a:schemeClr val="tx1"/>
              </a:solidFill>
            </a:endParaRPr>
          </a:p>
        </p:txBody>
      </p:sp>
      <p:cxnSp>
        <p:nvCxnSpPr>
          <p:cNvPr id="16" name="Straight Arrow Connector 8"/>
          <p:cNvCxnSpPr/>
          <p:nvPr/>
        </p:nvCxnSpPr>
        <p:spPr>
          <a:xfrm flipV="1">
            <a:off x="783856" y="2492375"/>
            <a:ext cx="0" cy="1081088"/>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20" name="Rectangle 1"/>
          <p:cNvSpPr>
            <a:spLocks noChangeArrowheads="1"/>
          </p:cNvSpPr>
          <p:nvPr/>
        </p:nvSpPr>
        <p:spPr bwMode="auto">
          <a:xfrm>
            <a:off x="7762364" y="4508501"/>
            <a:ext cx="1262959"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pPr>
            <a:r>
              <a:rPr lang="en-US" sz="1600">
                <a:solidFill>
                  <a:srgbClr val="3333CC"/>
                </a:solidFill>
                <a:latin typeface="Arial Bold" charset="0"/>
                <a:ea typeface="ＭＳ Ｐゴシック" charset="0"/>
                <a:cs typeface="ＭＳ Ｐゴシック" charset="0"/>
                <a:sym typeface="Arial Bold" charset="0"/>
              </a:rPr>
              <a:t>Doubling of occurrence of extremes</a:t>
            </a:r>
          </a:p>
          <a:p>
            <a:pPr>
              <a:lnSpc>
                <a:spcPct val="100000"/>
              </a:lnSpc>
            </a:pPr>
            <a:r>
              <a:rPr lang="en-US" sz="1600">
                <a:solidFill>
                  <a:srgbClr val="3333CC"/>
                </a:solidFill>
                <a:latin typeface="Arial Bold" charset="0"/>
                <a:ea typeface="ＭＳ Ｐゴシック" charset="0"/>
                <a:cs typeface="ＭＳ Ｐゴシック" charset="0"/>
                <a:sym typeface="Arial Bold" charset="0"/>
              </a:rPr>
              <a:t>(RCP8.5)</a:t>
            </a:r>
            <a:endParaRPr lang="fr-FR" sz="2000"/>
          </a:p>
        </p:txBody>
      </p:sp>
    </p:spTree>
    <p:extLst>
      <p:ext uri="{BB962C8B-B14F-4D97-AF65-F5344CB8AC3E}">
        <p14:creationId xmlns:p14="http://schemas.microsoft.com/office/powerpoint/2010/main" val="3329182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F517513-F896-BA4D-AE1C-9AA662F83B5E}" type="slidenum">
              <a:rPr lang="en-US"/>
              <a:pPr>
                <a:defRPr/>
              </a:pPr>
              <a:t>12</a:t>
            </a:fld>
            <a:endParaRPr lang="en-US"/>
          </a:p>
        </p:txBody>
      </p:sp>
      <p:sp>
        <p:nvSpPr>
          <p:cNvPr id="22530" name="Rectangle 1"/>
          <p:cNvSpPr>
            <a:spLocks/>
          </p:cNvSpPr>
          <p:nvPr/>
        </p:nvSpPr>
        <p:spPr bwMode="auto">
          <a:xfrm>
            <a:off x="408776" y="427038"/>
            <a:ext cx="80852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9200" bIns="0"/>
          <a:lstStyle/>
          <a:p>
            <a:pPr marL="38100">
              <a:lnSpc>
                <a:spcPct val="100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75900" algn="l"/>
                <a:tab pos="10972800" algn="l"/>
              </a:tabLst>
            </a:pPr>
            <a:r>
              <a:rPr lang="en-US" sz="2800">
                <a:solidFill>
                  <a:srgbClr val="CC0044"/>
                </a:solidFill>
                <a:latin typeface="Arial Bold" charset="0"/>
                <a:ea typeface="ＭＳ Ｐゴシック" charset="0"/>
                <a:cs typeface="ＭＳ Ｐゴシック" charset="0"/>
                <a:sym typeface="Arial Bold" charset="0"/>
              </a:rPr>
              <a:t>ENSO extremes increase in a warming climate</a:t>
            </a:r>
          </a:p>
        </p:txBody>
      </p:sp>
      <p:sp>
        <p:nvSpPr>
          <p:cNvPr id="22532" name="Rectangle 9"/>
          <p:cNvSpPr>
            <a:spLocks noChangeArrowheads="1"/>
          </p:cNvSpPr>
          <p:nvPr/>
        </p:nvSpPr>
        <p:spPr bwMode="auto">
          <a:xfrm>
            <a:off x="287170" y="6165850"/>
            <a:ext cx="2401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solidFill>
                  <a:srgbClr val="3728D1"/>
                </a:solidFill>
                <a:latin typeface="Arial Bold Italic" charset="0"/>
                <a:ea typeface="ＭＳ Ｐゴシック" charset="0"/>
                <a:cs typeface="ＭＳ Ｐゴシック" charset="0"/>
                <a:sym typeface="Arial Bold Italic" charset="0"/>
              </a:rPr>
              <a:t>Cai et al. Nature CC (2014)</a:t>
            </a:r>
            <a:endParaRPr lang="fr-FR" sz="1400" i="1"/>
          </a:p>
        </p:txBody>
      </p:sp>
      <p:pic>
        <p:nvPicPr>
          <p:cNvPr id="22533" name="Picture 4" descr="figure2_v4.png"/>
          <p:cNvPicPr>
            <a:picLocks noChangeAspect="1" noChangeArrowheads="1"/>
          </p:cNvPicPr>
          <p:nvPr/>
        </p:nvPicPr>
        <p:blipFill>
          <a:blip r:embed="rId2">
            <a:extLst>
              <a:ext uri="{28A0092B-C50C-407E-A947-70E740481C1C}">
                <a14:useLocalDpi xmlns:a14="http://schemas.microsoft.com/office/drawing/2010/main" val="0"/>
              </a:ext>
            </a:extLst>
          </a:blip>
          <a:srcRect l="4099" t="10692" r="4645" b="8534"/>
          <a:stretch>
            <a:fillRect/>
          </a:stretch>
        </p:blipFill>
        <p:spPr bwMode="auto">
          <a:xfrm>
            <a:off x="4572733" y="2133601"/>
            <a:ext cx="305630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11"/>
          <p:cNvSpPr>
            <a:spLocks noChangeArrowheads="1"/>
          </p:cNvSpPr>
          <p:nvPr/>
        </p:nvSpPr>
        <p:spPr bwMode="auto">
          <a:xfrm>
            <a:off x="4638665" y="2060575"/>
            <a:ext cx="3056302" cy="2089150"/>
          </a:xfrm>
          <a:prstGeom prst="rect">
            <a:avLst/>
          </a:prstGeom>
          <a:solidFill>
            <a:srgbClr val="FFFFFF"/>
          </a:solidFill>
          <a:ln>
            <a:noFill/>
          </a:ln>
        </p:spPr>
        <p:txBody>
          <a:bodyPr/>
          <a:lstStyle/>
          <a:p>
            <a:endParaRPr lang="fr-FR"/>
          </a:p>
        </p:txBody>
      </p:sp>
      <p:sp>
        <p:nvSpPr>
          <p:cNvPr id="22535" name="Rectangle 12"/>
          <p:cNvSpPr>
            <a:spLocks noChangeArrowheads="1"/>
          </p:cNvSpPr>
          <p:nvPr/>
        </p:nvSpPr>
        <p:spPr bwMode="auto">
          <a:xfrm>
            <a:off x="4572733" y="4221163"/>
            <a:ext cx="1594083" cy="2087562"/>
          </a:xfrm>
          <a:prstGeom prst="rect">
            <a:avLst/>
          </a:prstGeom>
          <a:solidFill>
            <a:srgbClr val="FFFFFF"/>
          </a:solidFill>
          <a:ln>
            <a:noFill/>
          </a:ln>
        </p:spPr>
        <p:txBody>
          <a:bodyPr/>
          <a:lstStyle/>
          <a:p>
            <a:endParaRPr lang="fr-FR"/>
          </a:p>
        </p:txBody>
      </p:sp>
      <p:sp>
        <p:nvSpPr>
          <p:cNvPr id="22536" name="Rectangle 1"/>
          <p:cNvSpPr>
            <a:spLocks noChangeArrowheads="1"/>
          </p:cNvSpPr>
          <p:nvPr/>
        </p:nvSpPr>
        <p:spPr bwMode="auto">
          <a:xfrm>
            <a:off x="518663" y="2564498"/>
            <a:ext cx="50521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0000"/>
              </a:lnSpc>
            </a:pPr>
            <a:r>
              <a:rPr lang="en-US" sz="2000">
                <a:solidFill>
                  <a:srgbClr val="3333CC"/>
                </a:solidFill>
                <a:latin typeface="Arial Bold" charset="0"/>
                <a:ea typeface="ＭＳ Ｐゴシック" charset="0"/>
                <a:cs typeface="ＭＳ Ｐゴシック" charset="0"/>
                <a:sym typeface="Arial Bold" charset="0"/>
              </a:rPr>
              <a:t>More occurrences of atmospheric convection in the eastern equatorial region</a:t>
            </a:r>
            <a:endParaRPr lang="fr-FR" sz="2000"/>
          </a:p>
        </p:txBody>
      </p:sp>
      <p:pic>
        <p:nvPicPr>
          <p:cNvPr id="225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83" y="3429000"/>
            <a:ext cx="352222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4" descr="C:\Users\cai043\AppData\Local\Microsoft\Windows\Temporary Internet Files\Content.Outlook\Q31YFNWV\sup_figure_10.png"/>
          <p:cNvPicPr>
            <a:picLocks noChangeAspect="1" noChangeArrowheads="1"/>
          </p:cNvPicPr>
          <p:nvPr/>
        </p:nvPicPr>
        <p:blipFill>
          <a:blip r:embed="rId4">
            <a:extLst>
              <a:ext uri="{28A0092B-C50C-407E-A947-70E740481C1C}">
                <a14:useLocalDpi xmlns:a14="http://schemas.microsoft.com/office/drawing/2010/main" val="0"/>
              </a:ext>
            </a:extLst>
          </a:blip>
          <a:srcRect b="66968"/>
          <a:stretch>
            <a:fillRect/>
          </a:stretch>
        </p:blipFill>
        <p:spPr bwMode="auto">
          <a:xfrm>
            <a:off x="5435706" y="1052514"/>
            <a:ext cx="227977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Rectangle 13"/>
          <p:cNvSpPr>
            <a:spLocks noChangeArrowheads="1"/>
          </p:cNvSpPr>
          <p:nvPr/>
        </p:nvSpPr>
        <p:spPr bwMode="auto">
          <a:xfrm>
            <a:off x="5170514" y="3476699"/>
            <a:ext cx="37214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pPr>
            <a:r>
              <a:rPr lang="en-US" sz="2000">
                <a:solidFill>
                  <a:srgbClr val="3333CC"/>
                </a:solidFill>
                <a:latin typeface="Arial Bold" charset="0"/>
                <a:ea typeface="ＭＳ Ｐゴシック" charset="0"/>
                <a:cs typeface="ＭＳ Ｐゴシック" charset="0"/>
                <a:sym typeface="Arial Bold" charset="0"/>
              </a:rPr>
              <a:t>Increased occurrence of extreme El Niño</a:t>
            </a:r>
            <a:endParaRPr lang="fr-FR" sz="2000"/>
          </a:p>
        </p:txBody>
      </p:sp>
      <p:sp>
        <p:nvSpPr>
          <p:cNvPr id="3" name="Flèche vers la droite 2"/>
          <p:cNvSpPr/>
          <p:nvPr/>
        </p:nvSpPr>
        <p:spPr bwMode="auto">
          <a:xfrm>
            <a:off x="4505336" y="3789363"/>
            <a:ext cx="531849" cy="215900"/>
          </a:xfrm>
          <a:prstGeom prst="rightArrow">
            <a:avLst/>
          </a:prstGeom>
          <a:solidFill>
            <a:schemeClr val="accent6">
              <a:lumMod val="60000"/>
              <a:lumOff val="40000"/>
            </a:schemeClr>
          </a:solidFill>
          <a:ln w="12700" cap="flat" cmpd="sng" algn="ctr">
            <a:noFill/>
            <a:prstDash val="solid"/>
            <a:round/>
            <a:headEnd type="none" w="med" len="med"/>
            <a:tailEnd type="none" w="med" len="med"/>
          </a:ln>
          <a:effectLst/>
          <a:extLst/>
        </p:spPr>
        <p:txBody>
          <a:bodyPr/>
          <a:lstStyle/>
          <a:p>
            <a:pPr>
              <a:defRPr/>
            </a:pPr>
            <a:endParaRPr lang="fr-FR"/>
          </a:p>
        </p:txBody>
      </p:sp>
      <p:sp>
        <p:nvSpPr>
          <p:cNvPr id="15" name="Flèche vers la droite 14"/>
          <p:cNvSpPr/>
          <p:nvPr/>
        </p:nvSpPr>
        <p:spPr bwMode="auto">
          <a:xfrm rot="5400000">
            <a:off x="2489842" y="2380994"/>
            <a:ext cx="252412" cy="199260"/>
          </a:xfrm>
          <a:prstGeom prst="rightArrow">
            <a:avLst/>
          </a:prstGeom>
          <a:solidFill>
            <a:srgbClr val="FF0000"/>
          </a:solidFill>
          <a:ln w="12700" cap="flat" cmpd="sng" algn="ctr">
            <a:noFill/>
            <a:prstDash val="solid"/>
            <a:round/>
            <a:headEnd type="none" w="med" len="med"/>
            <a:tailEnd type="none" w="med" len="med"/>
          </a:ln>
          <a:effectLst/>
          <a:extLst/>
        </p:spPr>
        <p:txBody>
          <a:bodyPr/>
          <a:lstStyle/>
          <a:p>
            <a:pPr>
              <a:defRPr/>
            </a:pPr>
            <a:r>
              <a:rPr lang="fr-FR"/>
              <a:t>   </a:t>
            </a:r>
          </a:p>
        </p:txBody>
      </p:sp>
      <p:sp>
        <p:nvSpPr>
          <p:cNvPr id="16" name="Flèche vers la droite 15"/>
          <p:cNvSpPr/>
          <p:nvPr/>
        </p:nvSpPr>
        <p:spPr bwMode="auto">
          <a:xfrm>
            <a:off x="542623" y="2133601"/>
            <a:ext cx="331124" cy="142875"/>
          </a:xfrm>
          <a:prstGeom prst="rightArrow">
            <a:avLst/>
          </a:prstGeom>
          <a:solidFill>
            <a:srgbClr val="FF0000"/>
          </a:solidFill>
          <a:ln w="12700" cap="flat" cmpd="sng" algn="ctr">
            <a:noFill/>
            <a:prstDash val="solid"/>
            <a:round/>
            <a:headEnd type="none" w="med" len="med"/>
            <a:tailEnd type="none" w="med" len="med"/>
          </a:ln>
          <a:effectLst/>
          <a:extLst/>
        </p:spPr>
        <p:txBody>
          <a:bodyPr/>
          <a:lstStyle/>
          <a:p>
            <a:pPr>
              <a:defRPr/>
            </a:pPr>
            <a:r>
              <a:rPr lang="fr-FR"/>
              <a:t>                 </a:t>
            </a:r>
          </a:p>
        </p:txBody>
      </p:sp>
      <p:sp>
        <p:nvSpPr>
          <p:cNvPr id="22543" name="Rectangle 16"/>
          <p:cNvSpPr>
            <a:spLocks noChangeArrowheads="1"/>
          </p:cNvSpPr>
          <p:nvPr/>
        </p:nvSpPr>
        <p:spPr bwMode="auto">
          <a:xfrm>
            <a:off x="6300144" y="6092826"/>
            <a:ext cx="1837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3728D1"/>
                </a:solidFill>
                <a:latin typeface="Arial Bold Italic" charset="0"/>
                <a:ea typeface="ＭＳ Ｐゴシック" charset="0"/>
                <a:cs typeface="ＭＳ Ｐゴシック" charset="0"/>
                <a:sym typeface="Arial Bold Italic" charset="0"/>
              </a:rPr>
              <a:t>21</a:t>
            </a:r>
            <a:r>
              <a:rPr lang="en-US" sz="1800" baseline="30000">
                <a:solidFill>
                  <a:srgbClr val="3728D1"/>
                </a:solidFill>
                <a:latin typeface="Arial Bold Italic" charset="0"/>
                <a:ea typeface="ＭＳ Ｐゴシック" charset="0"/>
                <a:cs typeface="ＭＳ Ｐゴシック" charset="0"/>
                <a:sym typeface="Arial Bold Italic" charset="0"/>
              </a:rPr>
              <a:t>st</a:t>
            </a:r>
            <a:r>
              <a:rPr lang="en-US" sz="1800">
                <a:solidFill>
                  <a:srgbClr val="3728D1"/>
                </a:solidFill>
                <a:latin typeface="Arial Bold Italic" charset="0"/>
                <a:ea typeface="ＭＳ Ｐゴシック" charset="0"/>
                <a:cs typeface="ＭＳ Ｐゴシック" charset="0"/>
                <a:sym typeface="Arial Bold Italic" charset="0"/>
              </a:rPr>
              <a:t> C = 38 % !!!</a:t>
            </a:r>
            <a:endParaRPr lang="fr-FR" sz="1800"/>
          </a:p>
        </p:txBody>
      </p:sp>
      <p:sp>
        <p:nvSpPr>
          <p:cNvPr id="22531" name="Rectangle 8"/>
          <p:cNvSpPr>
            <a:spLocks noChangeArrowheads="1"/>
          </p:cNvSpPr>
          <p:nvPr/>
        </p:nvSpPr>
        <p:spPr bwMode="auto">
          <a:xfrm>
            <a:off x="451267" y="1052513"/>
            <a:ext cx="511959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0000"/>
              </a:lnSpc>
            </a:pPr>
            <a:r>
              <a:rPr lang="en-US" sz="2000">
                <a:solidFill>
                  <a:srgbClr val="3333CC"/>
                </a:solidFill>
                <a:latin typeface="Arial Bold" charset="0"/>
                <a:ea typeface="ＭＳ Ｐゴシック" charset="0"/>
                <a:cs typeface="ＭＳ Ｐゴシック" charset="0"/>
                <a:sym typeface="Arial Bold" charset="0"/>
              </a:rPr>
              <a:t>Projected surface warming over the eastern equatorial Pacific occurs faster than the surrounding ocean waters</a:t>
            </a:r>
          </a:p>
          <a:p>
            <a:pPr>
              <a:lnSpc>
                <a:spcPct val="100000"/>
              </a:lnSpc>
            </a:pPr>
            <a:r>
              <a:rPr lang="en-US" sz="2000">
                <a:solidFill>
                  <a:srgbClr val="3333CC"/>
                </a:solidFill>
                <a:latin typeface="Arial Bold" charset="0"/>
                <a:ea typeface="ＭＳ Ｐゴシック" charset="0"/>
                <a:cs typeface="ＭＳ Ｐゴシック" charset="0"/>
                <a:sym typeface="Arial Bold" charset="0"/>
              </a:rPr>
              <a:t>	Reduced meridional gradient of SST	</a:t>
            </a:r>
            <a:endParaRPr lang="fr-FR" sz="2000"/>
          </a:p>
        </p:txBody>
      </p:sp>
    </p:spTree>
    <p:extLst>
      <p:ext uri="{BB962C8B-B14F-4D97-AF65-F5344CB8AC3E}">
        <p14:creationId xmlns:p14="http://schemas.microsoft.com/office/powerpoint/2010/main" val="2657046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63491" name="Rectangle 2"/>
          <p:cNvSpPr>
            <a:spLocks noChangeArrowheads="1"/>
          </p:cNvSpPr>
          <p:nvPr/>
        </p:nvSpPr>
        <p:spPr bwMode="auto">
          <a:xfrm>
            <a:off x="4757877" y="228600"/>
            <a:ext cx="4386123" cy="5834168"/>
          </a:xfrm>
          <a:prstGeom prst="rect">
            <a:avLst/>
          </a:prstGeom>
          <a:noFill/>
          <a:ln w="9525">
            <a:noFill/>
            <a:miter lim="800000"/>
            <a:headEnd/>
            <a:tailEnd/>
          </a:ln>
        </p:spPr>
        <p:txBody>
          <a:bodyPr>
            <a:prstTxWarp prst="textNoShape">
              <a:avLst/>
            </a:prstTxWarp>
          </a:bodyPr>
          <a:lstStyle/>
          <a:p>
            <a:pPr defTabSz="457200"/>
            <a:r>
              <a:rPr lang="en-US" sz="3200" b="1" dirty="0" smtClean="0">
                <a:solidFill>
                  <a:srgbClr val="0062AB"/>
                </a:solidFill>
                <a:cs typeface="Arial"/>
              </a:rPr>
              <a:t>Changing El Niño </a:t>
            </a:r>
            <a:r>
              <a:rPr lang="en-US" sz="3200" b="1" dirty="0" err="1" smtClean="0">
                <a:solidFill>
                  <a:srgbClr val="0062AB"/>
                </a:solidFill>
                <a:cs typeface="Arial"/>
              </a:rPr>
              <a:t>Teleconnections</a:t>
            </a:r>
            <a:endParaRPr lang="en-US" sz="3200" b="1" dirty="0" smtClean="0">
              <a:solidFill>
                <a:srgbClr val="0062AB"/>
              </a:solidFill>
              <a:cs typeface="Arial"/>
            </a:endParaRPr>
          </a:p>
          <a:p>
            <a:pPr defTabSz="457200"/>
            <a:endParaRPr lang="en-US" sz="2000" dirty="0" smtClean="0">
              <a:solidFill>
                <a:srgbClr val="0062AB"/>
              </a:solidFill>
              <a:cs typeface="Arial"/>
            </a:endParaRPr>
          </a:p>
          <a:p>
            <a:pPr defTabSz="457200"/>
            <a:r>
              <a:rPr lang="en-US" sz="2000" dirty="0" smtClean="0">
                <a:solidFill>
                  <a:srgbClr val="0062AB"/>
                </a:solidFill>
                <a:cs typeface="Arial"/>
              </a:rPr>
              <a:t>Chung, Power, </a:t>
            </a:r>
            <a:r>
              <a:rPr lang="en-US" sz="2000" dirty="0" err="1" smtClean="0">
                <a:solidFill>
                  <a:srgbClr val="0062AB"/>
                </a:solidFill>
                <a:cs typeface="Arial"/>
              </a:rPr>
              <a:t>Arblaster</a:t>
            </a:r>
            <a:r>
              <a:rPr lang="en-US" sz="2000" dirty="0" smtClean="0">
                <a:solidFill>
                  <a:srgbClr val="0062AB"/>
                </a:solidFill>
                <a:cs typeface="Arial"/>
              </a:rPr>
              <a:t>, Rashid, </a:t>
            </a:r>
            <a:r>
              <a:rPr lang="en-US" sz="2000" dirty="0" err="1" smtClean="0">
                <a:solidFill>
                  <a:srgbClr val="0062AB"/>
                </a:solidFill>
                <a:cs typeface="Arial"/>
              </a:rPr>
              <a:t>Roff</a:t>
            </a:r>
            <a:r>
              <a:rPr lang="en-US" sz="2000" dirty="0" smtClean="0">
                <a:solidFill>
                  <a:srgbClr val="0062AB"/>
                </a:solidFill>
                <a:cs typeface="Arial"/>
              </a:rPr>
              <a:t>, Climate Dynamics, 2014</a:t>
            </a:r>
          </a:p>
          <a:p>
            <a:pPr defTabSz="457200"/>
            <a:endParaRPr lang="en-US" sz="2000" dirty="0" smtClean="0">
              <a:solidFill>
                <a:srgbClr val="0062AB"/>
              </a:solidFill>
              <a:cs typeface="Arial"/>
            </a:endParaRPr>
          </a:p>
          <a:p>
            <a:pPr defTabSz="457200"/>
            <a:endParaRPr lang="en-US" sz="2000" dirty="0" smtClean="0">
              <a:solidFill>
                <a:srgbClr val="0062AB"/>
              </a:solidFill>
              <a:cs typeface="Arial"/>
            </a:endParaRPr>
          </a:p>
          <a:p>
            <a:pPr defTabSz="457200"/>
            <a:endParaRPr lang="en-US" sz="2000" dirty="0" smtClean="0">
              <a:solidFill>
                <a:srgbClr val="0062AB"/>
              </a:solidFill>
              <a:cs typeface="Arial"/>
            </a:endParaRPr>
          </a:p>
          <a:p>
            <a:pPr defTabSz="457200"/>
            <a:endParaRPr lang="en-US" sz="2000" dirty="0" smtClean="0">
              <a:solidFill>
                <a:srgbClr val="0062AB"/>
              </a:solidFill>
              <a:cs typeface="Arial"/>
            </a:endParaRPr>
          </a:p>
          <a:p>
            <a:pPr defTabSz="457200"/>
            <a:endParaRPr lang="en-US" sz="2000" dirty="0" smtClean="0">
              <a:solidFill>
                <a:srgbClr val="0062AB"/>
              </a:solidFill>
              <a:cs typeface="Arial"/>
            </a:endParaRPr>
          </a:p>
          <a:p>
            <a:pPr defTabSz="457200"/>
            <a:endParaRPr lang="en-US" sz="2000" dirty="0" smtClean="0">
              <a:solidFill>
                <a:srgbClr val="0062AB"/>
              </a:solidFill>
              <a:cs typeface="Arial"/>
            </a:endParaRPr>
          </a:p>
          <a:p>
            <a:pPr defTabSz="457200"/>
            <a:endParaRPr lang="en-US" sz="2000" dirty="0" smtClean="0">
              <a:solidFill>
                <a:srgbClr val="0062AB"/>
              </a:solidFill>
              <a:cs typeface="Arial"/>
            </a:endParaRPr>
          </a:p>
          <a:p>
            <a:pPr defTabSz="457200"/>
            <a:endParaRPr lang="en-US" sz="2000" dirty="0" smtClean="0">
              <a:solidFill>
                <a:srgbClr val="0062AB"/>
              </a:solidFill>
              <a:cs typeface="Arial"/>
            </a:endParaRPr>
          </a:p>
          <a:p>
            <a:pPr defTabSz="457200"/>
            <a:r>
              <a:rPr lang="en-US" sz="2000" dirty="0" smtClean="0">
                <a:solidFill>
                  <a:srgbClr val="0062AB"/>
                </a:solidFill>
                <a:cs typeface="Arial"/>
              </a:rPr>
              <a:t>                      CMIP5</a:t>
            </a:r>
          </a:p>
          <a:p>
            <a:pPr defTabSz="457200"/>
            <a:endParaRPr lang="en-US" sz="2000" dirty="0" smtClean="0">
              <a:solidFill>
                <a:srgbClr val="0062AB"/>
              </a:solidFill>
              <a:cs typeface="Arial"/>
            </a:endParaRPr>
          </a:p>
          <a:p>
            <a:pPr defTabSz="457200"/>
            <a:endParaRPr lang="en-US" sz="2000" dirty="0" smtClean="0">
              <a:solidFill>
                <a:srgbClr val="0062AB"/>
              </a:solidFill>
              <a:cs typeface="Arial"/>
            </a:endParaRPr>
          </a:p>
          <a:p>
            <a:pPr defTabSz="457200"/>
            <a:r>
              <a:rPr lang="en-US" sz="2000" dirty="0" smtClean="0">
                <a:solidFill>
                  <a:srgbClr val="0062AB"/>
                </a:solidFill>
                <a:cs typeface="Arial"/>
              </a:rPr>
              <a:t>Power, </a:t>
            </a:r>
            <a:r>
              <a:rPr lang="en-US" sz="2000" dirty="0" err="1" smtClean="0">
                <a:solidFill>
                  <a:srgbClr val="0062AB"/>
                </a:solidFill>
                <a:cs typeface="Arial"/>
              </a:rPr>
              <a:t>Delange</a:t>
            </a:r>
            <a:r>
              <a:rPr lang="en-US" sz="2000" dirty="0" smtClean="0">
                <a:solidFill>
                  <a:srgbClr val="0062AB"/>
                </a:solidFill>
                <a:cs typeface="Arial"/>
              </a:rPr>
              <a:t>, Chung, </a:t>
            </a:r>
            <a:r>
              <a:rPr lang="en-US" sz="2000" dirty="0" err="1" smtClean="0">
                <a:solidFill>
                  <a:srgbClr val="0062AB"/>
                </a:solidFill>
                <a:cs typeface="Arial"/>
              </a:rPr>
              <a:t>Kociuba</a:t>
            </a:r>
            <a:r>
              <a:rPr lang="en-US" sz="2000" dirty="0" smtClean="0">
                <a:solidFill>
                  <a:srgbClr val="0062AB"/>
                </a:solidFill>
                <a:cs typeface="Arial"/>
              </a:rPr>
              <a:t>, </a:t>
            </a:r>
            <a:r>
              <a:rPr lang="en-US" sz="2000" dirty="0" err="1" smtClean="0">
                <a:solidFill>
                  <a:srgbClr val="0062AB"/>
                </a:solidFill>
                <a:cs typeface="Arial"/>
              </a:rPr>
              <a:t>Keay</a:t>
            </a:r>
            <a:r>
              <a:rPr lang="en-US" sz="2000" dirty="0" smtClean="0">
                <a:solidFill>
                  <a:srgbClr val="0062AB"/>
                </a:solidFill>
                <a:cs typeface="Arial"/>
              </a:rPr>
              <a:t>, Nature 2013</a:t>
            </a:r>
          </a:p>
          <a:p>
            <a:pPr defTabSz="457200"/>
            <a:endParaRPr lang="en-US" sz="2000" dirty="0" smtClean="0">
              <a:solidFill>
                <a:srgbClr val="0062AB"/>
              </a:solidFill>
              <a:cs typeface="Arial"/>
            </a:endParaRPr>
          </a:p>
          <a:p>
            <a:pPr defTabSz="457200"/>
            <a:endParaRPr lang="en-US" sz="2000" dirty="0" smtClean="0">
              <a:solidFill>
                <a:srgbClr val="0062AB"/>
              </a:solidFill>
              <a:cs typeface="Arial"/>
            </a:endParaRPr>
          </a:p>
        </p:txBody>
      </p:sp>
      <p:pic>
        <p:nvPicPr>
          <p:cNvPr id="7" name="Picture 6"/>
          <p:cNvPicPr>
            <a:picLocks noChangeAspect="1"/>
          </p:cNvPicPr>
          <p:nvPr/>
        </p:nvPicPr>
        <p:blipFill>
          <a:blip r:embed="rId3"/>
          <a:stretch>
            <a:fillRect/>
          </a:stretch>
        </p:blipFill>
        <p:spPr>
          <a:xfrm>
            <a:off x="0" y="228600"/>
            <a:ext cx="4757877" cy="5532775"/>
          </a:xfrm>
          <a:prstGeom prst="rect">
            <a:avLst/>
          </a:prstGeom>
        </p:spPr>
      </p:pic>
      <p:pic>
        <p:nvPicPr>
          <p:cNvPr id="10" name="Picture 9"/>
          <p:cNvPicPr>
            <a:picLocks noChangeAspect="1"/>
          </p:cNvPicPr>
          <p:nvPr/>
        </p:nvPicPr>
        <p:blipFill>
          <a:blip r:embed="rId4"/>
          <a:srcRect b="3959"/>
          <a:stretch>
            <a:fillRect/>
          </a:stretch>
        </p:blipFill>
        <p:spPr>
          <a:xfrm>
            <a:off x="4623568" y="2815217"/>
            <a:ext cx="4520432" cy="1778314"/>
          </a:xfrm>
          <a:prstGeom prst="rect">
            <a:avLst/>
          </a:prstGeom>
        </p:spPr>
      </p:pic>
      <p:sp>
        <p:nvSpPr>
          <p:cNvPr id="12" name="TextBox 11"/>
          <p:cNvSpPr txBox="1"/>
          <p:nvPr/>
        </p:nvSpPr>
        <p:spPr>
          <a:xfrm>
            <a:off x="434189" y="5890704"/>
            <a:ext cx="3555995" cy="344128"/>
          </a:xfrm>
          <a:prstGeom prst="rect">
            <a:avLst/>
          </a:prstGeom>
          <a:noFill/>
        </p:spPr>
        <p:txBody>
          <a:bodyPr wrap="none" lIns="18000" tIns="18000" rIns="18000" bIns="18000" rtlCol="0">
            <a:spAutoFit/>
          </a:bodyPr>
          <a:lstStyle/>
          <a:p>
            <a:pPr defTabSz="457200"/>
            <a:r>
              <a:rPr lang="en-US" sz="2000" dirty="0" smtClean="0">
                <a:solidFill>
                  <a:srgbClr val="0062AB"/>
                </a:solidFill>
              </a:rPr>
              <a:t>Atmosphere model simulations</a:t>
            </a:r>
          </a:p>
        </p:txBody>
      </p:sp>
      <p:sp>
        <p:nvSpPr>
          <p:cNvPr id="8" name="Left Arrow 7"/>
          <p:cNvSpPr/>
          <p:nvPr/>
        </p:nvSpPr>
        <p:spPr>
          <a:xfrm>
            <a:off x="4765944" y="2356926"/>
            <a:ext cx="837968" cy="301163"/>
          </a:xfrm>
          <a:prstGeom prst="lef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Left Arrow 10"/>
          <p:cNvSpPr/>
          <p:nvPr/>
        </p:nvSpPr>
        <p:spPr>
          <a:xfrm rot="5400000">
            <a:off x="8128024" y="5011751"/>
            <a:ext cx="568800" cy="301163"/>
          </a:xfrm>
          <a:prstGeom prst="lef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232382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a:xfrm>
            <a:off x="685800" y="44674"/>
            <a:ext cx="7772400" cy="913852"/>
          </a:xfrm>
        </p:spPr>
        <p:txBody>
          <a:bodyPr>
            <a:normAutofit/>
          </a:bodyPr>
          <a:lstStyle/>
          <a:p>
            <a:pPr eaLnBrk="1" hangingPunct="1"/>
            <a:r>
              <a:rPr lang="fr-FR" sz="3600">
                <a:solidFill>
                  <a:schemeClr val="tx2"/>
                </a:solidFill>
                <a:latin typeface="Arial" charset="0"/>
                <a:ea typeface="ＭＳ Ｐゴシック" charset="0"/>
                <a:cs typeface="ＭＳ Ｐゴシック" charset="0"/>
              </a:rPr>
              <a:t>Proposal for an ENSOMIP</a:t>
            </a:r>
          </a:p>
        </p:txBody>
      </p:sp>
      <p:sp>
        <p:nvSpPr>
          <p:cNvPr id="45058" name="Espace réservé du contenu 2"/>
          <p:cNvSpPr>
            <a:spLocks noGrp="1"/>
          </p:cNvSpPr>
          <p:nvPr>
            <p:ph idx="1"/>
          </p:nvPr>
        </p:nvSpPr>
        <p:spPr>
          <a:xfrm>
            <a:off x="468313" y="909861"/>
            <a:ext cx="7991475" cy="5739957"/>
          </a:xfrm>
        </p:spPr>
        <p:txBody>
          <a:bodyPr>
            <a:noAutofit/>
          </a:bodyPr>
          <a:lstStyle/>
          <a:p>
            <a:r>
              <a:rPr lang="fr-FR" sz="2400">
                <a:solidFill>
                  <a:schemeClr val="tx2"/>
                </a:solidFill>
                <a:latin typeface="Arial" charset="0"/>
                <a:ea typeface="ＭＳ Ｐゴシック" charset="0"/>
                <a:cs typeface="ＭＳ Ｐゴシック" charset="0"/>
              </a:rPr>
              <a:t>Building</a:t>
            </a:r>
            <a:r>
              <a:rPr lang="fr-FR" sz="2400"/>
              <a:t> </a:t>
            </a:r>
            <a:r>
              <a:rPr lang="fr-FR" sz="2400">
                <a:solidFill>
                  <a:schemeClr val="tx2"/>
                </a:solidFill>
                <a:latin typeface="Arial" charset="0"/>
                <a:ea typeface="ＭＳ Ｐゴシック" charset="0"/>
                <a:cs typeface="ＭＳ Ｐゴシック" charset="0"/>
              </a:rPr>
              <a:t>on partial coupling and hindcasts, develop a protocol to identify the source of errors in the tropical Pacific.</a:t>
            </a:r>
          </a:p>
          <a:p>
            <a:pPr marL="457200" indent="-457200">
              <a:buFont typeface="+mj-lt"/>
              <a:buAutoNum type="arabicPeriod"/>
            </a:pPr>
            <a:r>
              <a:rPr lang="fr-FR" sz="2000">
                <a:solidFill>
                  <a:schemeClr val="tx2"/>
                </a:solidFill>
                <a:latin typeface="Arial" charset="0"/>
                <a:ea typeface="ＭＳ Ｐゴシック" charset="0"/>
                <a:cs typeface="ＭＳ Ｐゴシック" charset="0"/>
              </a:rPr>
              <a:t>Characterise biases in a 10-member free-running ensemble of all-forcing runs, 1979-present.</a:t>
            </a:r>
          </a:p>
          <a:p>
            <a:pPr marL="457200" indent="-457200">
              <a:buFont typeface="+mj-lt"/>
              <a:buAutoNum type="arabicPeriod"/>
            </a:pPr>
            <a:r>
              <a:rPr lang="fr-FR" sz="2000">
                <a:solidFill>
                  <a:schemeClr val="tx2"/>
                </a:solidFill>
                <a:latin typeface="Arial" charset="0"/>
                <a:ea typeface="ＭＳ Ｐゴシック" charset="0"/>
                <a:cs typeface="ＭＳ Ｐゴシック" charset="0"/>
              </a:rPr>
              <a:t>Repeat (1), but with 5-day restoring of model SST toward observed interannually-varying SST.  </a:t>
            </a:r>
            <a:r>
              <a:rPr lang="fr-FR" sz="1800">
                <a:solidFill>
                  <a:schemeClr val="tx2"/>
                </a:solidFill>
                <a:latin typeface="Arial" charset="0"/>
                <a:ea typeface="ＭＳ Ｐゴシック" charset="0"/>
                <a:cs typeface="ＭＳ Ｐゴシック" charset="0"/>
              </a:rPr>
              <a:t>[To isolate the impacts of coupled SST biases on AGCM, ocean biases driven by ocean dynamics errors and forcing errors from AGCM]</a:t>
            </a:r>
          </a:p>
          <a:p>
            <a:pPr marL="457200" indent="-457200">
              <a:buFont typeface="+mj-lt"/>
              <a:buAutoNum type="arabicPeriod"/>
            </a:pPr>
            <a:r>
              <a:rPr lang="fr-FR" sz="2000">
                <a:solidFill>
                  <a:schemeClr val="tx2"/>
                </a:solidFill>
                <a:latin typeface="Arial" charset="0"/>
                <a:ea typeface="ＭＳ Ｐゴシック" charset="0"/>
                <a:cs typeface="ＭＳ Ｐゴシック" charset="0"/>
              </a:rPr>
              <a:t>Repeat (2) but with a flux adjustment (FA) diagnosed from the the restoring term in (2).  </a:t>
            </a:r>
            <a:r>
              <a:rPr lang="fr-FR" sz="1800">
                <a:solidFill>
                  <a:schemeClr val="tx2"/>
                </a:solidFill>
                <a:latin typeface="Arial" charset="0"/>
                <a:ea typeface="ＭＳ Ｐゴシック" charset="0"/>
                <a:cs typeface="ＭＳ Ｐゴシック" charset="0"/>
              </a:rPr>
              <a:t>[To help diagnose how climatological SST biases affect ENSO]</a:t>
            </a:r>
            <a:endParaRPr lang="fr-FR" sz="2000">
              <a:solidFill>
                <a:schemeClr val="tx2"/>
              </a:solidFill>
              <a:latin typeface="Arial" charset="0"/>
              <a:ea typeface="ＭＳ Ｐゴシック" charset="0"/>
              <a:cs typeface="ＭＳ Ｐゴシック" charset="0"/>
            </a:endParaRPr>
          </a:p>
          <a:p>
            <a:pPr marL="457200" indent="-457200">
              <a:buFont typeface="+mj-lt"/>
              <a:buAutoNum type="arabicPeriod"/>
            </a:pPr>
            <a:r>
              <a:rPr lang="fr-FR" sz="2000">
                <a:solidFill>
                  <a:schemeClr val="tx2"/>
                </a:solidFill>
                <a:latin typeface="Arial" charset="0"/>
                <a:ea typeface="ＭＳ Ｐゴシック" charset="0"/>
                <a:cs typeface="ＭＳ Ｐゴシック" charset="0"/>
              </a:rPr>
              <a:t>Retrospective 10-member, 1-year forecasts over 1979-present, using initial conditions obtained from (2), for both the non-FA and FA models.  </a:t>
            </a:r>
            <a:r>
              <a:rPr lang="fr-FR" sz="1800">
                <a:solidFill>
                  <a:schemeClr val="tx2"/>
                </a:solidFill>
                <a:latin typeface="Arial" charset="0"/>
                <a:ea typeface="ＭＳ Ｐゴシック" charset="0"/>
                <a:cs typeface="ＭＳ Ｐゴシック" charset="0"/>
              </a:rPr>
              <a:t>[to help isolate the seeds &amp; amplifiers of model biases, provide an estimate of the impact of initialization (characterizing ENSO "memory"), how do biases affect initialization shock and ENSO forecast skill.]</a:t>
            </a:r>
          </a:p>
          <a:p>
            <a:pPr marL="457200" indent="-457200"/>
            <a:endParaRPr lang="en-US" sz="2000">
              <a:solidFill>
                <a:schemeClr val="tx2"/>
              </a:solidFill>
              <a:latin typeface="Arial" charset="0"/>
              <a:ea typeface="ＭＳ Ｐゴシック" charset="0"/>
              <a:cs typeface="ＭＳ Ｐゴシック" charset="0"/>
            </a:endParaRPr>
          </a:p>
          <a:p>
            <a:pPr marL="457200" indent="-457200" eaLnBrk="1" hangingPunct="1"/>
            <a:endParaRPr lang="en-US" sz="2000">
              <a:solidFill>
                <a:schemeClr val="tx2"/>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3762660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544513" y="1606932"/>
            <a:ext cx="138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GB"/>
              <a:t>Protocol </a:t>
            </a:r>
          </a:p>
        </p:txBody>
      </p:sp>
      <p:sp>
        <p:nvSpPr>
          <p:cNvPr id="28675" name="Text Box 6"/>
          <p:cNvSpPr txBox="1">
            <a:spLocks noChangeArrowheads="1"/>
          </p:cNvSpPr>
          <p:nvPr/>
        </p:nvSpPr>
        <p:spPr bwMode="auto">
          <a:xfrm>
            <a:off x="76200" y="76200"/>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b="1">
                <a:solidFill>
                  <a:schemeClr val="accent2"/>
                </a:solidFill>
                <a:latin typeface="Arial Rounded MT Bold" charset="0"/>
              </a:rPr>
              <a:t>Using initialised simulations to understand model errors </a:t>
            </a:r>
            <a:endParaRPr lang="en-GB" b="1"/>
          </a:p>
        </p:txBody>
      </p:sp>
      <p:sp>
        <p:nvSpPr>
          <p:cNvPr id="28676" name="Text Box 8"/>
          <p:cNvSpPr txBox="1">
            <a:spLocks noChangeArrowheads="1"/>
          </p:cNvSpPr>
          <p:nvPr/>
        </p:nvSpPr>
        <p:spPr bwMode="auto">
          <a:xfrm>
            <a:off x="5546725" y="1219200"/>
            <a:ext cx="2454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400"/>
          </a:p>
        </p:txBody>
      </p:sp>
      <p:sp>
        <p:nvSpPr>
          <p:cNvPr id="28677" name="Text Box 9"/>
          <p:cNvSpPr txBox="1">
            <a:spLocks noChangeArrowheads="1"/>
          </p:cNvSpPr>
          <p:nvPr/>
        </p:nvSpPr>
        <p:spPr bwMode="auto">
          <a:xfrm>
            <a:off x="2542880" y="2262003"/>
            <a:ext cx="2514600" cy="353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1400" b="1"/>
              <a:t>Historical or control experiment</a:t>
            </a:r>
            <a:endParaRPr lang="en-GB" altLang="ja-JP" sz="1400"/>
          </a:p>
          <a:p>
            <a:endParaRPr lang="en-GB" altLang="ja-JP" sz="1400"/>
          </a:p>
          <a:p>
            <a:endParaRPr lang="en-GB" altLang="ja-JP" sz="1400"/>
          </a:p>
          <a:p>
            <a:r>
              <a:rPr lang="en-GB" altLang="ja-JP" sz="1400" b="1"/>
              <a:t>Seasonal to decadal hindcasts </a:t>
            </a:r>
            <a:endParaRPr lang="en-GB" altLang="ja-JP" sz="1400"/>
          </a:p>
          <a:p>
            <a:r>
              <a:rPr lang="en-GB" altLang="ja-JP" sz="1400"/>
              <a:t>	</a:t>
            </a:r>
            <a:endParaRPr lang="en-GB" sz="1400"/>
          </a:p>
          <a:p>
            <a:endParaRPr lang="en-GB" sz="1400"/>
          </a:p>
          <a:p>
            <a:r>
              <a:rPr lang="en-GB" sz="1400" b="1"/>
              <a:t>Regionally restored experiments</a:t>
            </a:r>
            <a:endParaRPr lang="en-GB" sz="1400"/>
          </a:p>
          <a:p>
            <a:endParaRPr lang="en-GB" sz="1400"/>
          </a:p>
          <a:p>
            <a:endParaRPr lang="en-GB" sz="1400"/>
          </a:p>
          <a:p>
            <a:endParaRPr lang="en-GB" sz="1400"/>
          </a:p>
          <a:p>
            <a:endParaRPr lang="en-GB" sz="1400"/>
          </a:p>
          <a:p>
            <a:r>
              <a:rPr lang="en-GB" sz="1400" b="1"/>
              <a:t>Ocean-only forced experiments</a:t>
            </a:r>
            <a:endParaRPr lang="en-GB" sz="1400"/>
          </a:p>
        </p:txBody>
      </p:sp>
      <p:sp>
        <p:nvSpPr>
          <p:cNvPr id="28678" name="AutoShape 10"/>
          <p:cNvSpPr>
            <a:spLocks/>
          </p:cNvSpPr>
          <p:nvPr/>
        </p:nvSpPr>
        <p:spPr bwMode="auto">
          <a:xfrm>
            <a:off x="2362200" y="4737324"/>
            <a:ext cx="152400" cy="1447800"/>
          </a:xfrm>
          <a:prstGeom prst="rightBrace">
            <a:avLst>
              <a:gd name="adj1" fmla="val 79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8679" name="Text Box 12"/>
          <p:cNvSpPr txBox="1">
            <a:spLocks noChangeArrowheads="1"/>
          </p:cNvSpPr>
          <p:nvPr/>
        </p:nvSpPr>
        <p:spPr bwMode="auto">
          <a:xfrm>
            <a:off x="2619080" y="1225932"/>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a:t>Associated experiments</a:t>
            </a:r>
          </a:p>
        </p:txBody>
      </p:sp>
      <p:sp>
        <p:nvSpPr>
          <p:cNvPr id="28680" name="Rectangle 65"/>
          <p:cNvSpPr>
            <a:spLocks noChangeArrowheads="1"/>
          </p:cNvSpPr>
          <p:nvPr/>
        </p:nvSpPr>
        <p:spPr bwMode="auto">
          <a:xfrm>
            <a:off x="228600" y="2064132"/>
            <a:ext cx="22860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400">
              <a:solidFill>
                <a:srgbClr val="000000"/>
              </a:solidFill>
              <a:latin typeface="Helvetica" charset="0"/>
            </a:endParaRPr>
          </a:p>
          <a:p>
            <a:r>
              <a:rPr lang="en-GB" sz="1400">
                <a:solidFill>
                  <a:srgbClr val="000000"/>
                </a:solidFill>
                <a:latin typeface="Helvetica" charset="0"/>
              </a:rPr>
              <a:t>Q1. </a:t>
            </a:r>
            <a:r>
              <a:rPr lang="en-GB" sz="1400" b="1">
                <a:solidFill>
                  <a:srgbClr val="000000"/>
                </a:solidFill>
                <a:latin typeface="Helvetica" charset="0"/>
              </a:rPr>
              <a:t>Spatial pattern/seasonality</a:t>
            </a:r>
            <a:r>
              <a:rPr lang="en-GB" sz="1400">
                <a:solidFill>
                  <a:srgbClr val="000000"/>
                </a:solidFill>
                <a:latin typeface="Helvetica" charset="0"/>
              </a:rPr>
              <a:t> ? </a:t>
            </a:r>
          </a:p>
          <a:p>
            <a:endParaRPr lang="en-GB" sz="1400">
              <a:solidFill>
                <a:srgbClr val="000000"/>
              </a:solidFill>
              <a:latin typeface="Helvetica" charset="0"/>
            </a:endParaRPr>
          </a:p>
          <a:p>
            <a:endParaRPr lang="en-GB" sz="1400">
              <a:solidFill>
                <a:srgbClr val="000000"/>
              </a:solidFill>
              <a:latin typeface="Helvetica" charset="0"/>
            </a:endParaRPr>
          </a:p>
          <a:p>
            <a:r>
              <a:rPr lang="en-GB" sz="1400">
                <a:solidFill>
                  <a:srgbClr val="000000"/>
                </a:solidFill>
                <a:latin typeface="Helvetica" charset="0"/>
              </a:rPr>
              <a:t>Q2. </a:t>
            </a:r>
            <a:r>
              <a:rPr lang="en-GB" sz="1400" b="1">
                <a:solidFill>
                  <a:srgbClr val="000000"/>
                </a:solidFill>
                <a:latin typeface="Helvetica" charset="0"/>
              </a:rPr>
              <a:t>Time scale / chronology/ propagation </a:t>
            </a:r>
            <a:endParaRPr lang="en-GB" sz="1400">
              <a:solidFill>
                <a:srgbClr val="000000"/>
              </a:solidFill>
              <a:latin typeface="Helvetica" charset="0"/>
            </a:endParaRPr>
          </a:p>
          <a:p>
            <a:endParaRPr lang="en-GB" sz="1400">
              <a:solidFill>
                <a:srgbClr val="000000"/>
              </a:solidFill>
              <a:latin typeface="Helvetica" charset="0"/>
            </a:endParaRPr>
          </a:p>
          <a:p>
            <a:endParaRPr lang="en-GB" sz="1400">
              <a:solidFill>
                <a:srgbClr val="000000"/>
              </a:solidFill>
              <a:latin typeface="Helvetica" charset="0"/>
            </a:endParaRPr>
          </a:p>
          <a:p>
            <a:r>
              <a:rPr lang="en-GB" sz="1400">
                <a:solidFill>
                  <a:srgbClr val="000000"/>
                </a:solidFill>
                <a:latin typeface="Helvetica" charset="0"/>
              </a:rPr>
              <a:t>Q3. </a:t>
            </a:r>
            <a:r>
              <a:rPr lang="en-GB" sz="1400" b="1">
                <a:solidFill>
                  <a:srgbClr val="000000"/>
                </a:solidFill>
                <a:latin typeface="Helvetica" charset="0"/>
              </a:rPr>
              <a:t>Local or remote</a:t>
            </a:r>
            <a:r>
              <a:rPr lang="en-GB" sz="1400">
                <a:solidFill>
                  <a:srgbClr val="000000"/>
                </a:solidFill>
                <a:latin typeface="Helvetica" charset="0"/>
              </a:rPr>
              <a:t>? </a:t>
            </a:r>
          </a:p>
          <a:p>
            <a:endParaRPr lang="en-GB" sz="1400">
              <a:solidFill>
                <a:srgbClr val="000000"/>
              </a:solidFill>
              <a:latin typeface="Helvetica" charset="0"/>
            </a:endParaRPr>
          </a:p>
          <a:p>
            <a:endParaRPr lang="en-GB" sz="1400">
              <a:solidFill>
                <a:srgbClr val="000000"/>
              </a:solidFill>
              <a:latin typeface="Helvetica" charset="0"/>
            </a:endParaRPr>
          </a:p>
          <a:p>
            <a:r>
              <a:rPr lang="en-GB" sz="1400">
                <a:solidFill>
                  <a:srgbClr val="000000"/>
                </a:solidFill>
                <a:latin typeface="Helvetica" charset="0"/>
              </a:rPr>
              <a:t>Q4. </a:t>
            </a:r>
            <a:r>
              <a:rPr lang="en-GB" sz="1400" b="1">
                <a:solidFill>
                  <a:srgbClr val="000000"/>
                </a:solidFill>
                <a:latin typeface="Helvetica" charset="0"/>
              </a:rPr>
              <a:t>Atmospheric / oceanic field responsible for the biais </a:t>
            </a:r>
          </a:p>
          <a:p>
            <a:endParaRPr lang="en-GB" sz="1400" b="1">
              <a:solidFill>
                <a:srgbClr val="000000"/>
              </a:solidFill>
              <a:latin typeface="Helvetica" charset="0"/>
            </a:endParaRPr>
          </a:p>
          <a:p>
            <a:r>
              <a:rPr lang="en-GB" sz="1400">
                <a:solidFill>
                  <a:srgbClr val="000000"/>
                </a:solidFill>
                <a:latin typeface="Helvetica" charset="0"/>
              </a:rPr>
              <a:t>Q5. </a:t>
            </a:r>
            <a:r>
              <a:rPr lang="en-GB" sz="1400" b="1">
                <a:solidFill>
                  <a:srgbClr val="000000"/>
                </a:solidFill>
                <a:latin typeface="Helvetica" charset="0"/>
              </a:rPr>
              <a:t>Direct effect / amplificationby coupled feedbacks</a:t>
            </a:r>
            <a:endParaRPr lang="en-GB" sz="1400">
              <a:solidFill>
                <a:srgbClr val="000000"/>
              </a:solidFill>
              <a:latin typeface="Helvetica" charset="0"/>
            </a:endParaRPr>
          </a:p>
        </p:txBody>
      </p:sp>
      <p:pic>
        <p:nvPicPr>
          <p:cNvPr id="41" name="Picture 5" descr="Capture d’écran 2013-04-07 à 23"/>
          <p:cNvPicPr>
            <a:picLocks noChangeAspect="1" noChangeArrowheads="1"/>
          </p:cNvPicPr>
          <p:nvPr/>
        </p:nvPicPr>
        <p:blipFill>
          <a:blip r:embed="rId3">
            <a:extLst>
              <a:ext uri="{28A0092B-C50C-407E-A947-70E740481C1C}">
                <a14:useLocalDpi xmlns:a14="http://schemas.microsoft.com/office/drawing/2010/main" val="0"/>
              </a:ext>
            </a:extLst>
          </a:blip>
          <a:srcRect r="40532" b="8923"/>
          <a:stretch>
            <a:fillRect/>
          </a:stretch>
        </p:blipFill>
        <p:spPr bwMode="auto">
          <a:xfrm>
            <a:off x="5154534" y="2882763"/>
            <a:ext cx="3446197" cy="274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3"/>
          <p:cNvSpPr txBox="1">
            <a:spLocks noChangeArrowheads="1"/>
          </p:cNvSpPr>
          <p:nvPr/>
        </p:nvSpPr>
        <p:spPr bwMode="auto">
          <a:xfrm>
            <a:off x="5129360" y="2172337"/>
            <a:ext cx="36469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2000"/>
              <a:t>IPSL-CM5 cold tongue has mid-latitude origin</a:t>
            </a:r>
          </a:p>
        </p:txBody>
      </p:sp>
      <p:sp>
        <p:nvSpPr>
          <p:cNvPr id="43" name="Freeform 10"/>
          <p:cNvSpPr>
            <a:spLocks/>
          </p:cNvSpPr>
          <p:nvPr/>
        </p:nvSpPr>
        <p:spPr bwMode="auto">
          <a:xfrm>
            <a:off x="5606625" y="4267199"/>
            <a:ext cx="489375" cy="441591"/>
          </a:xfrm>
          <a:custGeom>
            <a:avLst/>
            <a:gdLst>
              <a:gd name="T0" fmla="*/ 1088707500 w 432"/>
              <a:gd name="T1" fmla="*/ 0 h 384"/>
              <a:gd name="T2" fmla="*/ 725805000 w 432"/>
              <a:gd name="T3" fmla="*/ 362902500 h 384"/>
              <a:gd name="T4" fmla="*/ 120967500 w 432"/>
              <a:gd name="T5" fmla="*/ 483870000 h 384"/>
              <a:gd name="T6" fmla="*/ 120967500 w 432"/>
              <a:gd name="T7" fmla="*/ 846772500 h 384"/>
              <a:gd name="T8" fmla="*/ 846772500 w 432"/>
              <a:gd name="T9" fmla="*/ 967740000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384">
                <a:moveTo>
                  <a:pt x="432" y="0"/>
                </a:moveTo>
                <a:cubicBezTo>
                  <a:pt x="392" y="56"/>
                  <a:pt x="352" y="112"/>
                  <a:pt x="288" y="144"/>
                </a:cubicBezTo>
                <a:cubicBezTo>
                  <a:pt x="224" y="176"/>
                  <a:pt x="88" y="160"/>
                  <a:pt x="48" y="192"/>
                </a:cubicBezTo>
                <a:cubicBezTo>
                  <a:pt x="8" y="224"/>
                  <a:pt x="0" y="304"/>
                  <a:pt x="48" y="336"/>
                </a:cubicBezTo>
                <a:cubicBezTo>
                  <a:pt x="96" y="368"/>
                  <a:pt x="216" y="376"/>
                  <a:pt x="336" y="38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chemeClr val="accent1"/>
                </a:solidFill>
              </a14:hiddenFill>
            </a:ext>
          </a:extLst>
        </p:spPr>
        <p:txBody>
          <a:bodyPr wrap="none" anchor="ctr"/>
          <a:lstStyle/>
          <a:p>
            <a:endParaRPr lang="fr-FR"/>
          </a:p>
        </p:txBody>
      </p:sp>
      <p:sp>
        <p:nvSpPr>
          <p:cNvPr id="2" name="Rectangle 1"/>
          <p:cNvSpPr/>
          <p:nvPr/>
        </p:nvSpPr>
        <p:spPr>
          <a:xfrm>
            <a:off x="4783154" y="5654039"/>
            <a:ext cx="4360846" cy="892552"/>
          </a:xfrm>
          <a:prstGeom prst="rect">
            <a:avLst/>
          </a:prstGeom>
        </p:spPr>
        <p:txBody>
          <a:bodyPr wrap="square">
            <a:spAutoFit/>
          </a:bodyPr>
          <a:lstStyle/>
          <a:p>
            <a:r>
              <a:rPr lang="en-GB" sz="2000">
                <a:sym typeface="Monotype Sorts" charset="0"/>
              </a:rPr>
              <a:t>Where as cold tongue origin is:</a:t>
            </a:r>
          </a:p>
          <a:p>
            <a:pPr lvl="1">
              <a:buFontTx/>
              <a:buChar char="-"/>
            </a:pPr>
            <a:r>
              <a:rPr lang="en-GB" sz="1600">
                <a:sym typeface="Monotype Sorts" charset="0"/>
              </a:rPr>
              <a:t>Bjerknes feedback  (Met Office) </a:t>
            </a:r>
            <a:endParaRPr lang="en-GB">
              <a:sym typeface="Monotype Sorts" charset="0"/>
            </a:endParaRPr>
          </a:p>
          <a:p>
            <a:pPr lvl="1">
              <a:buFontTx/>
              <a:buChar char="-"/>
            </a:pPr>
            <a:r>
              <a:rPr lang="en-GB" sz="1600">
                <a:sym typeface="Monotype Sorts" charset="0"/>
              </a:rPr>
              <a:t>Atmospheric component wind errors (INGV)</a:t>
            </a:r>
          </a:p>
        </p:txBody>
      </p:sp>
      <p:sp>
        <p:nvSpPr>
          <p:cNvPr id="3" name="Rectangle 2"/>
          <p:cNvSpPr/>
          <p:nvPr/>
        </p:nvSpPr>
        <p:spPr>
          <a:xfrm>
            <a:off x="204640" y="682061"/>
            <a:ext cx="3095995" cy="369332"/>
          </a:xfrm>
          <a:prstGeom prst="rect">
            <a:avLst/>
          </a:prstGeom>
        </p:spPr>
        <p:txBody>
          <a:bodyPr wrap="none">
            <a:spAutoFit/>
          </a:bodyPr>
          <a:lstStyle/>
          <a:p>
            <a:r>
              <a:rPr lang="en-GB">
                <a:sym typeface="Monotype Sorts" charset="0"/>
              </a:rPr>
              <a:t>Vanni</a:t>
            </a:r>
            <a:r>
              <a:rPr lang="en-GB">
                <a:sym typeface="Monotype Sorts" charset="0"/>
              </a:rPr>
              <a:t>ère et al. Clim Dyn (2014)</a:t>
            </a:r>
            <a:endParaRPr lang="fr-FR"/>
          </a:p>
        </p:txBody>
      </p:sp>
      <p:pic>
        <p:nvPicPr>
          <p:cNvPr id="46" name="Picture 20" descr="Capture d’écran 2013-04-08 à 15"/>
          <p:cNvPicPr>
            <a:picLocks noChangeAspect="1" noChangeArrowheads="1"/>
          </p:cNvPicPr>
          <p:nvPr/>
        </p:nvPicPr>
        <p:blipFill>
          <a:blip r:embed="rId4">
            <a:extLst>
              <a:ext uri="{28A0092B-C50C-407E-A947-70E740481C1C}">
                <a14:useLocalDpi xmlns:a14="http://schemas.microsoft.com/office/drawing/2010/main" val="0"/>
              </a:ext>
            </a:extLst>
          </a:blip>
          <a:srcRect t="50241" r="50252" b="9570"/>
          <a:stretch>
            <a:fillRect/>
          </a:stretch>
        </p:blipFill>
        <p:spPr bwMode="auto">
          <a:xfrm>
            <a:off x="5473040" y="610166"/>
            <a:ext cx="2444100" cy="154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2750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a:xfrm>
            <a:off x="685800" y="488008"/>
            <a:ext cx="7772400" cy="913852"/>
          </a:xfrm>
        </p:spPr>
        <p:txBody>
          <a:bodyPr>
            <a:normAutofit fontScale="90000"/>
          </a:bodyPr>
          <a:lstStyle/>
          <a:p>
            <a:r>
              <a:rPr lang="fr-FR" sz="3600">
                <a:solidFill>
                  <a:schemeClr val="tx2"/>
                </a:solidFill>
                <a:latin typeface="Arial" charset="0"/>
                <a:ea typeface="ＭＳ Ｐゴシック" charset="0"/>
                <a:cs typeface="ＭＳ Ｐゴシック" charset="0"/>
              </a:rPr>
              <a:t>Research capacity and community building </a:t>
            </a:r>
          </a:p>
        </p:txBody>
      </p:sp>
      <p:sp>
        <p:nvSpPr>
          <p:cNvPr id="45058" name="Espace réservé du contenu 2"/>
          <p:cNvSpPr>
            <a:spLocks noGrp="1"/>
          </p:cNvSpPr>
          <p:nvPr>
            <p:ph idx="1"/>
          </p:nvPr>
        </p:nvSpPr>
        <p:spPr>
          <a:xfrm>
            <a:off x="468313" y="1796530"/>
            <a:ext cx="7991475" cy="4685546"/>
          </a:xfrm>
        </p:spPr>
        <p:txBody>
          <a:bodyPr>
            <a:noAutofit/>
          </a:bodyPr>
          <a:lstStyle/>
          <a:p>
            <a:pPr marL="457200" indent="-457200"/>
            <a:r>
              <a:rPr lang="en-US" sz="2400" i="1">
                <a:solidFill>
                  <a:schemeClr val="tx2"/>
                </a:solidFill>
                <a:latin typeface="Arial" charset="0"/>
                <a:ea typeface="ＭＳ Ｐゴシック" charset="0"/>
                <a:cs typeface="ＭＳ Ｐゴシック" charset="0"/>
              </a:rPr>
              <a:t>There is a need for a strong capacity building component to support young scientists training. </a:t>
            </a:r>
          </a:p>
          <a:p>
            <a:pPr marL="457200" indent="-457200"/>
            <a:r>
              <a:rPr lang="en-US" sz="2400">
                <a:solidFill>
                  <a:schemeClr val="tx2"/>
                </a:solidFill>
                <a:latin typeface="Arial" charset="0"/>
                <a:ea typeface="ＭＳ Ｐゴシック" charset="0"/>
                <a:cs typeface="ＭＳ Ｐゴシック" charset="0"/>
              </a:rPr>
              <a:t>Invite selection of young scientist to workshops held and by organising an ENSO summer school for graduate students (following the successful 2009 Pacific Panel ENSO summer school). Also, it is important to enhance general public information on basic knowledge of ENSO and analysis of ENSO in models, and this could be done via web site and blogs. </a:t>
            </a:r>
          </a:p>
          <a:p>
            <a:pPr marL="457200" indent="-457200"/>
            <a:endParaRPr lang="en-US" sz="2400">
              <a:solidFill>
                <a:schemeClr val="tx2"/>
              </a:solidFill>
              <a:latin typeface="Arial" charset="0"/>
              <a:ea typeface="ＭＳ Ｐゴシック" charset="0"/>
              <a:cs typeface="ＭＳ Ｐゴシック" charset="0"/>
            </a:endParaRPr>
          </a:p>
          <a:p>
            <a:pPr marL="457200" indent="-457200" eaLnBrk="1" hangingPunct="1"/>
            <a:endParaRPr lang="en-US" sz="2400">
              <a:solidFill>
                <a:schemeClr val="tx2"/>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165787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solidFill>
                  <a:schemeClr val="tx2"/>
                </a:solidFill>
                <a:latin typeface="Arial" charset="0"/>
                <a:ea typeface="ＭＳ Ｐゴシック" charset="0"/>
                <a:cs typeface="ＭＳ Ｐゴシック" charset="0"/>
              </a:rPr>
              <a:t>Discussion points</a:t>
            </a:r>
          </a:p>
        </p:txBody>
      </p:sp>
      <p:sp>
        <p:nvSpPr>
          <p:cNvPr id="3" name="Espace réservé du contenu 2"/>
          <p:cNvSpPr>
            <a:spLocks noGrp="1"/>
          </p:cNvSpPr>
          <p:nvPr>
            <p:ph idx="1"/>
          </p:nvPr>
        </p:nvSpPr>
        <p:spPr/>
        <p:txBody>
          <a:bodyPr/>
          <a:lstStyle/>
          <a:p>
            <a:pPr marL="457200" indent="-457200"/>
            <a:r>
              <a:rPr lang="fr-FR">
                <a:solidFill>
                  <a:schemeClr val="tx2"/>
                </a:solidFill>
                <a:latin typeface="Arial" charset="0"/>
                <a:ea typeface="ＭＳ Ｐゴシック" charset="0"/>
                <a:cs typeface="ＭＳ Ｐゴシック" charset="0"/>
              </a:rPr>
              <a:t>Scope of ENSO RFG</a:t>
            </a:r>
          </a:p>
          <a:p>
            <a:pPr marL="457200" indent="-457200"/>
            <a:r>
              <a:rPr lang="fr-FR">
                <a:solidFill>
                  <a:schemeClr val="tx2"/>
                </a:solidFill>
                <a:latin typeface="Arial" charset="0"/>
                <a:ea typeface="ＭＳ Ｐゴシック" charset="0"/>
                <a:cs typeface="ＭＳ Ｐゴシック" charset="0"/>
              </a:rPr>
              <a:t>Timeline</a:t>
            </a:r>
          </a:p>
          <a:p>
            <a:pPr marL="457200" indent="-457200"/>
            <a:r>
              <a:rPr lang="fr-FR">
                <a:solidFill>
                  <a:schemeClr val="tx2"/>
                </a:solidFill>
                <a:latin typeface="Arial" charset="0"/>
                <a:ea typeface="ＭＳ Ｐゴシック" charset="0"/>
                <a:cs typeface="ＭＳ Ｐゴシック" charset="0"/>
              </a:rPr>
              <a:t>Funding </a:t>
            </a:r>
            <a:r>
              <a:rPr lang="fr-FR" sz="2400">
                <a:solidFill>
                  <a:schemeClr val="tx2"/>
                </a:solidFill>
                <a:latin typeface="Arial" charset="0"/>
                <a:ea typeface="ＭＳ Ｐゴシック" charset="0"/>
                <a:cs typeface="ＭＳ Ｐゴシック" charset="0"/>
              </a:rPr>
              <a:t>(WCRP/CLIVAR and local)</a:t>
            </a:r>
            <a:endParaRPr lang="fr-FR" sz="2400"/>
          </a:p>
          <a:p>
            <a:pPr marL="457200" indent="-457200"/>
            <a:r>
              <a:rPr lang="fr-FR">
                <a:solidFill>
                  <a:schemeClr val="tx2"/>
                </a:solidFill>
                <a:latin typeface="Arial" charset="0"/>
                <a:ea typeface="ＭＳ Ｐゴシック" charset="0"/>
                <a:cs typeface="ＭＳ Ｐゴシック" charset="0"/>
              </a:rPr>
              <a:t>CMIP6 ENSO MIP</a:t>
            </a:r>
          </a:p>
          <a:p>
            <a:pPr marL="457200" indent="-457200"/>
            <a:r>
              <a:rPr lang="fr-FR">
                <a:solidFill>
                  <a:schemeClr val="tx2"/>
                </a:solidFill>
                <a:latin typeface="Arial" charset="0"/>
                <a:ea typeface="ＭＳ Ｐゴシック" charset="0"/>
                <a:cs typeface="ＭＳ Ｐゴシック" charset="0"/>
              </a:rPr>
              <a:t>Next steps</a:t>
            </a:r>
          </a:p>
        </p:txBody>
      </p:sp>
    </p:spTree>
    <p:extLst>
      <p:ext uri="{BB962C8B-B14F-4D97-AF65-F5344CB8AC3E}">
        <p14:creationId xmlns:p14="http://schemas.microsoft.com/office/powerpoint/2010/main" val="111680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355" y="1460250"/>
            <a:ext cx="7981289" cy="584776"/>
          </a:xfrm>
          <a:prstGeom prst="rect">
            <a:avLst/>
          </a:prstGeom>
          <a:noFill/>
        </p:spPr>
        <p:txBody>
          <a:bodyPr wrap="square" rtlCol="0">
            <a:spAutoFit/>
          </a:bodyPr>
          <a:lstStyle/>
          <a:p>
            <a:pPr algn="ctr"/>
            <a:r>
              <a:rPr lang="en-US" sz="3200" dirty="0" smtClean="0">
                <a:solidFill>
                  <a:schemeClr val="tx2"/>
                </a:solidFill>
              </a:rPr>
              <a:t>Major Rationale</a:t>
            </a:r>
            <a:endParaRPr lang="en-US" sz="3200" dirty="0">
              <a:solidFill>
                <a:schemeClr val="tx2"/>
              </a:solidFill>
            </a:endParaRPr>
          </a:p>
        </p:txBody>
      </p:sp>
      <p:sp>
        <p:nvSpPr>
          <p:cNvPr id="4" name="TextBox 3"/>
          <p:cNvSpPr txBox="1"/>
          <p:nvPr/>
        </p:nvSpPr>
        <p:spPr>
          <a:xfrm>
            <a:off x="468313" y="2344237"/>
            <a:ext cx="8207375" cy="3046988"/>
          </a:xfrm>
          <a:prstGeom prst="rect">
            <a:avLst/>
          </a:prstGeom>
          <a:noFill/>
        </p:spPr>
        <p:txBody>
          <a:bodyPr>
            <a:spAutoFit/>
          </a:bodyPr>
          <a:lstStyle/>
          <a:p>
            <a:pPr marL="285750" indent="-285750">
              <a:buFont typeface="Arial"/>
              <a:buChar char="•"/>
              <a:defRPr/>
            </a:pPr>
            <a:r>
              <a:rPr lang="en-US" sz="2400" dirty="0">
                <a:solidFill>
                  <a:schemeClr val="tx2"/>
                </a:solidFill>
              </a:rPr>
              <a:t>Despite 30 years of progress, ENSO continues to surprise us and challenge our assumptions. It remains a major unsolved climate puzzle with enormous societal </a:t>
            </a:r>
            <a:r>
              <a:rPr lang="en-US" sz="2400" dirty="0" smtClean="0">
                <a:solidFill>
                  <a:schemeClr val="tx2"/>
                </a:solidFill>
              </a:rPr>
              <a:t>impacts, including the understanding of the regional impacts of climate change.</a:t>
            </a:r>
            <a:endParaRPr lang="en-US" sz="2400" dirty="0">
              <a:solidFill>
                <a:schemeClr val="tx2"/>
              </a:solidFill>
            </a:endParaRPr>
          </a:p>
          <a:p>
            <a:pPr marL="285750" indent="-285750">
              <a:buFont typeface="Arial"/>
              <a:buChar char="•"/>
              <a:defRPr/>
            </a:pPr>
            <a:endParaRPr lang="en-US" sz="2400" dirty="0" smtClean="0">
              <a:solidFill>
                <a:schemeClr val="tx2"/>
              </a:solidFill>
            </a:endParaRPr>
          </a:p>
          <a:p>
            <a:pPr marL="285750" indent="-285750">
              <a:buFont typeface="Arial"/>
              <a:buChar char="•"/>
              <a:defRPr/>
            </a:pPr>
            <a:r>
              <a:rPr lang="en-US" sz="2400" dirty="0" smtClean="0">
                <a:solidFill>
                  <a:schemeClr val="tx2"/>
                </a:solidFill>
              </a:rPr>
              <a:t>Operational need: there has been a lack of recent progress in seasonal prediction (e.g., an apparent reduction of forecast skill since the 2000s).</a:t>
            </a:r>
          </a:p>
        </p:txBody>
      </p:sp>
      <p:sp>
        <p:nvSpPr>
          <p:cNvPr id="7" name="TextBox 6"/>
          <p:cNvSpPr txBox="1"/>
          <p:nvPr/>
        </p:nvSpPr>
        <p:spPr>
          <a:xfrm>
            <a:off x="468313" y="444038"/>
            <a:ext cx="8135331" cy="646331"/>
          </a:xfrm>
          <a:prstGeom prst="rect">
            <a:avLst/>
          </a:prstGeom>
          <a:noFill/>
        </p:spPr>
        <p:txBody>
          <a:bodyPr wrap="square" rtlCol="0">
            <a:spAutoFit/>
          </a:bodyPr>
          <a:lstStyle/>
          <a:p>
            <a:pPr algn="ctr"/>
            <a:r>
              <a:rPr lang="en-US" sz="3600" b="1" dirty="0" smtClean="0">
                <a:solidFill>
                  <a:schemeClr val="tx2"/>
                </a:solidFill>
              </a:rPr>
              <a:t>ENSO in a </a:t>
            </a:r>
            <a:r>
              <a:rPr lang="en-US" sz="3600" b="1" dirty="0">
                <a:solidFill>
                  <a:schemeClr val="tx2"/>
                </a:solidFill>
              </a:rPr>
              <a:t>C</a:t>
            </a:r>
            <a:r>
              <a:rPr lang="en-US" sz="3600" b="1" dirty="0" smtClean="0">
                <a:solidFill>
                  <a:schemeClr val="tx2"/>
                </a:solidFill>
              </a:rPr>
              <a:t>hanging Climate</a:t>
            </a:r>
            <a:endParaRPr lang="en-US" sz="3600" b="1" dirty="0">
              <a:solidFill>
                <a:schemeClr val="tx2"/>
              </a:solidFill>
            </a:endParaRPr>
          </a:p>
        </p:txBody>
      </p:sp>
    </p:spTree>
    <p:extLst>
      <p:ext uri="{BB962C8B-B14F-4D97-AF65-F5344CB8AC3E}">
        <p14:creationId xmlns:p14="http://schemas.microsoft.com/office/powerpoint/2010/main" val="1078601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6809" y="1398991"/>
            <a:ext cx="7981289" cy="584776"/>
          </a:xfrm>
          <a:prstGeom prst="rect">
            <a:avLst/>
          </a:prstGeom>
          <a:noFill/>
        </p:spPr>
        <p:txBody>
          <a:bodyPr wrap="square" rtlCol="0">
            <a:spAutoFit/>
          </a:bodyPr>
          <a:lstStyle/>
          <a:p>
            <a:pPr algn="ctr"/>
            <a:r>
              <a:rPr lang="en-US" sz="3200" dirty="0" smtClean="0">
                <a:solidFill>
                  <a:schemeClr val="tx2"/>
                </a:solidFill>
              </a:rPr>
              <a:t>Ongoing community activities  &amp; readiness</a:t>
            </a:r>
            <a:endParaRPr lang="en-US" sz="3200" dirty="0">
              <a:solidFill>
                <a:schemeClr val="tx2"/>
              </a:solidFill>
            </a:endParaRPr>
          </a:p>
        </p:txBody>
      </p:sp>
      <p:sp>
        <p:nvSpPr>
          <p:cNvPr id="6" name="TextBox 5"/>
          <p:cNvSpPr txBox="1"/>
          <p:nvPr/>
        </p:nvSpPr>
        <p:spPr>
          <a:xfrm>
            <a:off x="468313" y="2483330"/>
            <a:ext cx="8207375" cy="3046988"/>
          </a:xfrm>
          <a:prstGeom prst="rect">
            <a:avLst/>
          </a:prstGeom>
          <a:noFill/>
        </p:spPr>
        <p:txBody>
          <a:bodyPr>
            <a:spAutoFit/>
          </a:bodyPr>
          <a:lstStyle/>
          <a:p>
            <a:pPr marL="342900" indent="-342900">
              <a:buFont typeface="Arial"/>
              <a:buChar char="•"/>
              <a:defRPr/>
            </a:pPr>
            <a:r>
              <a:rPr lang="en-US" sz="2400" dirty="0" smtClean="0">
                <a:solidFill>
                  <a:schemeClr val="tx2"/>
                </a:solidFill>
              </a:rPr>
              <a:t>Strong momentum in the community to study ENSO </a:t>
            </a:r>
            <a:r>
              <a:rPr lang="en-US" sz="2400" dirty="0">
                <a:solidFill>
                  <a:schemeClr val="tx2"/>
                </a:solidFill>
              </a:rPr>
              <a:t>mechanisms, </a:t>
            </a:r>
            <a:r>
              <a:rPr lang="en-US" sz="2400" dirty="0" err="1" smtClean="0">
                <a:solidFill>
                  <a:schemeClr val="tx2"/>
                </a:solidFill>
              </a:rPr>
              <a:t>teleconnection</a:t>
            </a:r>
            <a:r>
              <a:rPr lang="en-US" sz="2400" dirty="0" smtClean="0">
                <a:solidFill>
                  <a:schemeClr val="tx2"/>
                </a:solidFill>
              </a:rPr>
              <a:t>, diversity </a:t>
            </a:r>
            <a:r>
              <a:rPr lang="en-US" sz="2400" dirty="0">
                <a:solidFill>
                  <a:schemeClr val="tx2"/>
                </a:solidFill>
              </a:rPr>
              <a:t>and </a:t>
            </a:r>
            <a:r>
              <a:rPr lang="en-US" sz="2400" dirty="0" smtClean="0">
                <a:solidFill>
                  <a:schemeClr val="tx2"/>
                </a:solidFill>
              </a:rPr>
              <a:t>impacts  (large volume of literature on these topics in the past 4-5 years; a very active series of CLIVAR sponsored workshops and an on-going US CLIVAR Working Group on these topics).</a:t>
            </a:r>
            <a:endParaRPr lang="en-US" sz="2400" dirty="0">
              <a:solidFill>
                <a:schemeClr val="tx2"/>
              </a:solidFill>
            </a:endParaRPr>
          </a:p>
          <a:p>
            <a:pPr marL="342900" indent="-342900">
              <a:buFont typeface="Arial"/>
              <a:buChar char="•"/>
              <a:defRPr/>
            </a:pPr>
            <a:endParaRPr lang="en-US" sz="2400" dirty="0" smtClean="0">
              <a:solidFill>
                <a:schemeClr val="tx2"/>
              </a:solidFill>
            </a:endParaRPr>
          </a:p>
          <a:p>
            <a:pPr marL="342900" indent="-342900">
              <a:buFont typeface="Arial"/>
              <a:buChar char="•"/>
              <a:defRPr/>
            </a:pPr>
            <a:r>
              <a:rPr lang="en-US" sz="2400" dirty="0" smtClean="0">
                <a:solidFill>
                  <a:schemeClr val="tx2"/>
                </a:solidFill>
              </a:rPr>
              <a:t>An increasingly large </a:t>
            </a:r>
            <a:r>
              <a:rPr lang="en-US" sz="2400" dirty="0">
                <a:solidFill>
                  <a:schemeClr val="tx2"/>
                </a:solidFill>
              </a:rPr>
              <a:t>number of studies of ENSO </a:t>
            </a:r>
            <a:r>
              <a:rPr lang="en-US" sz="2400" dirty="0" smtClean="0">
                <a:solidFill>
                  <a:schemeClr val="tx2"/>
                </a:solidFill>
              </a:rPr>
              <a:t>using CMIP5 </a:t>
            </a:r>
            <a:r>
              <a:rPr lang="en-US" sz="2400" dirty="0">
                <a:solidFill>
                  <a:schemeClr val="tx2"/>
                </a:solidFill>
              </a:rPr>
              <a:t>models and how ENSO may change in a warming </a:t>
            </a:r>
            <a:r>
              <a:rPr lang="en-US" sz="2400" dirty="0" smtClean="0">
                <a:solidFill>
                  <a:schemeClr val="tx2"/>
                </a:solidFill>
              </a:rPr>
              <a:t>world.</a:t>
            </a:r>
          </a:p>
        </p:txBody>
      </p:sp>
      <p:sp>
        <p:nvSpPr>
          <p:cNvPr id="10" name="TextBox 6"/>
          <p:cNvSpPr txBox="1"/>
          <p:nvPr/>
        </p:nvSpPr>
        <p:spPr>
          <a:xfrm>
            <a:off x="468313" y="444038"/>
            <a:ext cx="8135331" cy="646331"/>
          </a:xfrm>
          <a:prstGeom prst="rect">
            <a:avLst/>
          </a:prstGeom>
          <a:noFill/>
        </p:spPr>
        <p:txBody>
          <a:bodyPr wrap="square" rtlCol="0">
            <a:spAutoFit/>
          </a:bodyPr>
          <a:lstStyle/>
          <a:p>
            <a:pPr algn="ctr"/>
            <a:r>
              <a:rPr lang="en-US" sz="3600" b="1" dirty="0" smtClean="0">
                <a:solidFill>
                  <a:schemeClr val="tx2"/>
                </a:solidFill>
              </a:rPr>
              <a:t>ENSO in a </a:t>
            </a:r>
            <a:r>
              <a:rPr lang="en-US" sz="3600" b="1" dirty="0">
                <a:solidFill>
                  <a:schemeClr val="tx2"/>
                </a:solidFill>
              </a:rPr>
              <a:t>C</a:t>
            </a:r>
            <a:r>
              <a:rPr lang="en-US" sz="3600" b="1" dirty="0" smtClean="0">
                <a:solidFill>
                  <a:schemeClr val="tx2"/>
                </a:solidFill>
              </a:rPr>
              <a:t>hanging Climate</a:t>
            </a:r>
            <a:endParaRPr lang="en-US" sz="3600" b="1" dirty="0">
              <a:solidFill>
                <a:schemeClr val="tx2"/>
              </a:solidFill>
            </a:endParaRPr>
          </a:p>
        </p:txBody>
      </p:sp>
    </p:spTree>
    <p:extLst>
      <p:ext uri="{BB962C8B-B14F-4D97-AF65-F5344CB8AC3E}">
        <p14:creationId xmlns:p14="http://schemas.microsoft.com/office/powerpoint/2010/main" val="4808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09442" y="1003816"/>
            <a:ext cx="8351837" cy="5543550"/>
          </a:xfrm>
        </p:spPr>
        <p:txBody>
          <a:bodyPr>
            <a:normAutofit/>
          </a:bodyPr>
          <a:lstStyle/>
          <a:p>
            <a:pPr eaLnBrk="1" hangingPunct="1"/>
            <a:r>
              <a:rPr lang="en-GB" sz="1900" dirty="0" smtClean="0">
                <a:solidFill>
                  <a:schemeClr val="tx2"/>
                </a:solidFill>
                <a:latin typeface="Arial" charset="0"/>
                <a:ea typeface="ＭＳ Ｐゴシック" charset="0"/>
                <a:cs typeface="ＭＳ Ｐゴシック" charset="0"/>
              </a:rPr>
              <a:t>Improve the understanding of different </a:t>
            </a:r>
            <a:r>
              <a:rPr lang="en-GB" sz="1900" dirty="0">
                <a:solidFill>
                  <a:schemeClr val="tx2"/>
                </a:solidFill>
                <a:latin typeface="Arial" charset="0"/>
                <a:ea typeface="ＭＳ Ｐゴシック" charset="0"/>
                <a:cs typeface="ＭＳ Ｐゴシック" charset="0"/>
              </a:rPr>
              <a:t>physical processes that influence ENSO </a:t>
            </a:r>
            <a:r>
              <a:rPr lang="en-GB" sz="1900" dirty="0" smtClean="0">
                <a:solidFill>
                  <a:schemeClr val="tx2"/>
                </a:solidFill>
                <a:latin typeface="Arial" charset="0"/>
                <a:ea typeface="ＭＳ Ｐゴシック" charset="0"/>
                <a:cs typeface="ＭＳ Ｐゴシック" charset="0"/>
              </a:rPr>
              <a:t>characteristics (frequency, amplitude, diversity,…).</a:t>
            </a:r>
            <a:endParaRPr lang="en-US" sz="1900" dirty="0">
              <a:solidFill>
                <a:schemeClr val="tx2"/>
              </a:solidFill>
              <a:latin typeface="Arial" charset="0"/>
              <a:ea typeface="ＭＳ Ｐゴシック" charset="0"/>
              <a:cs typeface="ＭＳ Ｐゴシック" charset="0"/>
            </a:endParaRPr>
          </a:p>
          <a:p>
            <a:pPr eaLnBrk="1" hangingPunct="1"/>
            <a:r>
              <a:rPr lang="en-GB" sz="1900" dirty="0" smtClean="0">
                <a:solidFill>
                  <a:schemeClr val="tx2"/>
                </a:solidFill>
                <a:latin typeface="Arial" charset="0"/>
                <a:ea typeface="ＭＳ Ｐゴシック" charset="0"/>
                <a:cs typeface="ＭＳ Ｐゴシック" charset="0"/>
              </a:rPr>
              <a:t>Synthesize existing </a:t>
            </a:r>
            <a:r>
              <a:rPr lang="en-GB" sz="1900" dirty="0">
                <a:solidFill>
                  <a:schemeClr val="tx2"/>
                </a:solidFill>
                <a:latin typeface="Arial" charset="0"/>
                <a:ea typeface="ＭＳ Ｐゴシック" charset="0"/>
                <a:cs typeface="ＭＳ Ｐゴシック" charset="0"/>
              </a:rPr>
              <a:t>ENSO evaluation methods in GCMs including bridges to theory and use of initialised simulations.</a:t>
            </a:r>
            <a:endParaRPr lang="en-US" sz="1900" dirty="0">
              <a:solidFill>
                <a:schemeClr val="tx2"/>
              </a:solidFill>
              <a:latin typeface="Arial" charset="0"/>
              <a:ea typeface="ＭＳ Ｐゴシック" charset="0"/>
              <a:cs typeface="ＭＳ Ｐゴシック" charset="0"/>
            </a:endParaRPr>
          </a:p>
          <a:p>
            <a:pPr eaLnBrk="1" hangingPunct="1"/>
            <a:r>
              <a:rPr lang="en-GB" sz="1900" dirty="0" smtClean="0">
                <a:solidFill>
                  <a:schemeClr val="tx2"/>
                </a:solidFill>
                <a:latin typeface="Arial" charset="0"/>
                <a:ea typeface="ＭＳ Ｐゴシック" charset="0"/>
                <a:cs typeface="ＭＳ Ｐゴシック" charset="0"/>
              </a:rPr>
              <a:t>Propose </a:t>
            </a:r>
            <a:r>
              <a:rPr lang="en-GB" sz="1900" dirty="0">
                <a:solidFill>
                  <a:schemeClr val="tx2"/>
                </a:solidFill>
                <a:latin typeface="Arial" charset="0"/>
                <a:ea typeface="ＭＳ Ｐゴシック" charset="0"/>
                <a:cs typeface="ＭＳ Ｐゴシック" charset="0"/>
              </a:rPr>
              <a:t>ENSO evaluation protocols and develop a strategy for coordinated ENSO analysis/metrics of CMIP models; develop and maintain an interactive </a:t>
            </a:r>
            <a:r>
              <a:rPr lang="en-GB" sz="1900" dirty="0" smtClean="0">
                <a:solidFill>
                  <a:schemeClr val="tx2"/>
                </a:solidFill>
                <a:latin typeface="Arial" charset="0"/>
                <a:ea typeface="ＭＳ Ｐゴシック" charset="0"/>
                <a:cs typeface="ＭＳ Ｐゴシック" charset="0"/>
              </a:rPr>
              <a:t>website (including contribution to CMIP6).</a:t>
            </a:r>
            <a:endParaRPr lang="en-US" sz="1900" dirty="0">
              <a:solidFill>
                <a:schemeClr val="tx2"/>
              </a:solidFill>
              <a:latin typeface="Arial" charset="0"/>
              <a:ea typeface="ＭＳ Ｐゴシック" charset="0"/>
              <a:cs typeface="ＭＳ Ｐゴシック" charset="0"/>
            </a:endParaRPr>
          </a:p>
          <a:p>
            <a:r>
              <a:rPr lang="en-US" sz="1900" dirty="0">
                <a:solidFill>
                  <a:schemeClr val="tx2"/>
                </a:solidFill>
                <a:latin typeface="Arial" charset="0"/>
                <a:ea typeface="ＭＳ Ｐゴシック" charset="0"/>
                <a:cs typeface="ＭＳ Ｐゴシック" charset="0"/>
              </a:rPr>
              <a:t>Sustain observing systems for ENSO research and prediction; and </a:t>
            </a:r>
            <a:r>
              <a:rPr lang="en-GB" sz="1900" dirty="0">
                <a:solidFill>
                  <a:schemeClr val="tx2"/>
                </a:solidFill>
                <a:latin typeface="Arial" charset="0"/>
                <a:ea typeface="ＭＳ Ｐゴシック" charset="0"/>
                <a:cs typeface="ＭＳ Ｐゴシック" charset="0"/>
              </a:rPr>
              <a:t>i</a:t>
            </a:r>
            <a:r>
              <a:rPr lang="en-GB" sz="1900" dirty="0" smtClean="0">
                <a:solidFill>
                  <a:schemeClr val="tx2"/>
                </a:solidFill>
                <a:latin typeface="Arial" charset="0"/>
                <a:ea typeface="ＭＳ Ｐゴシック" charset="0"/>
                <a:cs typeface="ＭＳ Ｐゴシック" charset="0"/>
              </a:rPr>
              <a:t>dentify </a:t>
            </a:r>
            <a:r>
              <a:rPr lang="en-GB" sz="1900" dirty="0">
                <a:solidFill>
                  <a:schemeClr val="tx2"/>
                </a:solidFill>
                <a:latin typeface="Arial" charset="0"/>
                <a:ea typeface="ＭＳ Ｐゴシック" charset="0"/>
                <a:cs typeface="ＭＳ Ｐゴシック" charset="0"/>
              </a:rPr>
              <a:t>new observations needed to better constrain ENSO processes, both for the current climate and for past climates.</a:t>
            </a:r>
            <a:endParaRPr lang="en-US" sz="1900" dirty="0">
              <a:solidFill>
                <a:schemeClr val="tx2"/>
              </a:solidFill>
              <a:latin typeface="Arial" charset="0"/>
              <a:ea typeface="ＭＳ Ｐゴシック" charset="0"/>
              <a:cs typeface="ＭＳ Ｐゴシック" charset="0"/>
            </a:endParaRPr>
          </a:p>
          <a:p>
            <a:pPr eaLnBrk="1" hangingPunct="1"/>
            <a:r>
              <a:rPr lang="en-GB" sz="1900" dirty="0" smtClean="0">
                <a:solidFill>
                  <a:schemeClr val="tx2"/>
                </a:solidFill>
                <a:latin typeface="Arial" charset="0"/>
                <a:ea typeface="ＭＳ Ｐゴシック" charset="0"/>
                <a:cs typeface="ＭＳ Ｐゴシック" charset="0"/>
              </a:rPr>
              <a:t>Improve the understanding </a:t>
            </a:r>
            <a:r>
              <a:rPr lang="en-GB" sz="1900" dirty="0">
                <a:solidFill>
                  <a:schemeClr val="tx2"/>
                </a:solidFill>
                <a:latin typeface="Arial" charset="0"/>
                <a:ea typeface="ＭＳ Ｐゴシック" charset="0"/>
                <a:cs typeface="ＭＳ Ｐゴシック" charset="0"/>
              </a:rPr>
              <a:t>of how ENSO might change in the future.</a:t>
            </a:r>
            <a:endParaRPr lang="en-US" sz="1900" dirty="0">
              <a:solidFill>
                <a:schemeClr val="tx2"/>
              </a:solidFill>
              <a:latin typeface="Arial" charset="0"/>
              <a:ea typeface="ＭＳ Ｐゴシック" charset="0"/>
              <a:cs typeface="ＭＳ Ｐゴシック" charset="0"/>
            </a:endParaRPr>
          </a:p>
          <a:p>
            <a:pPr eaLnBrk="1" hangingPunct="1"/>
            <a:r>
              <a:rPr lang="en-GB" sz="1900" dirty="0" smtClean="0">
                <a:solidFill>
                  <a:schemeClr val="tx2"/>
                </a:solidFill>
                <a:latin typeface="Arial" charset="0"/>
                <a:ea typeface="ＭＳ Ｐゴシック" charset="0"/>
                <a:cs typeface="ＭＳ Ｐゴシック" charset="0"/>
              </a:rPr>
              <a:t>Enhance </a:t>
            </a:r>
            <a:r>
              <a:rPr lang="en-GB" sz="1900" dirty="0">
                <a:solidFill>
                  <a:schemeClr val="tx2"/>
                </a:solidFill>
                <a:latin typeface="Arial" charset="0"/>
                <a:ea typeface="ＭＳ Ｐゴシック" charset="0"/>
                <a:cs typeface="ＭＳ Ｐゴシック" charset="0"/>
              </a:rPr>
              <a:t>international collaboration between </a:t>
            </a:r>
            <a:r>
              <a:rPr lang="en-GB" sz="1900" dirty="0" err="1">
                <a:solidFill>
                  <a:schemeClr val="tx2"/>
                </a:solidFill>
                <a:latin typeface="Arial" charset="0"/>
                <a:ea typeface="ＭＳ Ｐゴシック" charset="0"/>
                <a:cs typeface="ＭＳ Ｐゴシック" charset="0"/>
              </a:rPr>
              <a:t>observationists</a:t>
            </a:r>
            <a:r>
              <a:rPr lang="en-GB" sz="1900" dirty="0">
                <a:solidFill>
                  <a:schemeClr val="tx2"/>
                </a:solidFill>
                <a:latin typeface="Arial" charset="0"/>
                <a:ea typeface="ＭＳ Ｐゴシック" charset="0"/>
                <a:cs typeface="ＭＳ Ｐゴシック" charset="0"/>
              </a:rPr>
              <a:t> and </a:t>
            </a:r>
            <a:r>
              <a:rPr lang="en-GB" sz="1900" dirty="0" err="1">
                <a:solidFill>
                  <a:schemeClr val="tx2"/>
                </a:solidFill>
                <a:latin typeface="Arial" charset="0"/>
                <a:ea typeface="ＭＳ Ｐゴシック" charset="0"/>
                <a:cs typeface="ＭＳ Ｐゴシック" charset="0"/>
              </a:rPr>
              <a:t>modelers</a:t>
            </a:r>
            <a:r>
              <a:rPr lang="en-GB" sz="1900" dirty="0">
                <a:solidFill>
                  <a:schemeClr val="tx2"/>
                </a:solidFill>
                <a:latin typeface="Arial" charset="0"/>
                <a:ea typeface="ＭＳ Ｐゴシック" charset="0"/>
                <a:cs typeface="ＭＳ Ｐゴシック" charset="0"/>
              </a:rPr>
              <a:t> for studies of ENSO</a:t>
            </a:r>
          </a:p>
          <a:p>
            <a:r>
              <a:rPr lang="en-US" sz="1900" dirty="0">
                <a:solidFill>
                  <a:schemeClr val="tx2"/>
                </a:solidFill>
                <a:latin typeface="Arial" charset="0"/>
                <a:ea typeface="ＭＳ Ｐゴシック" charset="0"/>
                <a:cs typeface="ＭＳ Ｐゴシック" charset="0"/>
              </a:rPr>
              <a:t>Enhance applications of ENSO analysis and forecast products for targeted user communities.</a:t>
            </a:r>
          </a:p>
          <a:p>
            <a:pPr eaLnBrk="1" hangingPunct="1"/>
            <a:r>
              <a:rPr lang="en-GB" sz="1900" dirty="0">
                <a:solidFill>
                  <a:schemeClr val="tx2"/>
                </a:solidFill>
                <a:latin typeface="Arial" charset="0"/>
                <a:ea typeface="ＭＳ Ｐゴシック" charset="0"/>
                <a:cs typeface="ＭＳ Ｐゴシック" charset="0"/>
              </a:rPr>
              <a:t>B</a:t>
            </a:r>
            <a:r>
              <a:rPr lang="en-GB" sz="1900" dirty="0" smtClean="0">
                <a:solidFill>
                  <a:schemeClr val="tx2"/>
                </a:solidFill>
                <a:latin typeface="Arial" charset="0"/>
                <a:ea typeface="ＭＳ Ｐゴシック" charset="0"/>
                <a:cs typeface="ＭＳ Ｐゴシック" charset="0"/>
              </a:rPr>
              <a:t>uild </a:t>
            </a:r>
            <a:r>
              <a:rPr lang="en-GB" sz="1900" dirty="0">
                <a:solidFill>
                  <a:schemeClr val="tx2"/>
                </a:solidFill>
                <a:latin typeface="Arial" charset="0"/>
                <a:ea typeface="ＭＳ Ｐゴシック" charset="0"/>
                <a:cs typeface="ＭＳ Ｐゴシック" charset="0"/>
              </a:rPr>
              <a:t>research capacity by contributing to the development of the next generation of talents dealing with ENSO </a:t>
            </a:r>
            <a:r>
              <a:rPr lang="en-GB" sz="1900" dirty="0" smtClean="0">
                <a:solidFill>
                  <a:schemeClr val="tx2"/>
                </a:solidFill>
                <a:latin typeface="Arial" charset="0"/>
                <a:ea typeface="ＭＳ Ｐゴシック" charset="0"/>
                <a:cs typeface="ＭＳ Ｐゴシック" charset="0"/>
              </a:rPr>
              <a:t>science and prediction.</a:t>
            </a:r>
            <a:endParaRPr lang="en-US" sz="1900" dirty="0">
              <a:solidFill>
                <a:schemeClr val="tx2"/>
              </a:solidFill>
              <a:latin typeface="Arial" charset="0"/>
              <a:ea typeface="ＭＳ Ｐゴシック" charset="0"/>
              <a:cs typeface="ＭＳ Ｐゴシック" charset="0"/>
            </a:endParaRPr>
          </a:p>
        </p:txBody>
      </p:sp>
      <p:sp>
        <p:nvSpPr>
          <p:cNvPr id="5" name="TextBox 4"/>
          <p:cNvSpPr txBox="1"/>
          <p:nvPr/>
        </p:nvSpPr>
        <p:spPr>
          <a:xfrm>
            <a:off x="58871" y="201859"/>
            <a:ext cx="9032564" cy="523220"/>
          </a:xfrm>
          <a:prstGeom prst="rect">
            <a:avLst/>
          </a:prstGeom>
          <a:noFill/>
        </p:spPr>
        <p:txBody>
          <a:bodyPr wrap="square" rtlCol="0">
            <a:spAutoFit/>
          </a:bodyPr>
          <a:lstStyle/>
          <a:p>
            <a:pPr algn="ctr"/>
            <a:r>
              <a:rPr lang="en-US" sz="2800" dirty="0" smtClean="0">
                <a:solidFill>
                  <a:schemeClr val="tx2"/>
                </a:solidFill>
              </a:rPr>
              <a:t>Areas primed for progress in the next 5-10 years of CLIVAR  </a:t>
            </a:r>
            <a:endParaRPr lang="en-US" sz="2800" dirty="0">
              <a:solidFill>
                <a:schemeClr val="tx2"/>
              </a:solidFill>
            </a:endParaRPr>
          </a:p>
        </p:txBody>
      </p:sp>
    </p:spTree>
    <p:extLst>
      <p:ext uri="{BB962C8B-B14F-4D97-AF65-F5344CB8AC3E}">
        <p14:creationId xmlns:p14="http://schemas.microsoft.com/office/powerpoint/2010/main" val="138062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a:xfrm>
            <a:off x="685800" y="488008"/>
            <a:ext cx="7772400" cy="913852"/>
          </a:xfrm>
        </p:spPr>
        <p:txBody>
          <a:bodyPr>
            <a:normAutofit fontScale="90000"/>
          </a:bodyPr>
          <a:lstStyle/>
          <a:p>
            <a:pPr eaLnBrk="1" hangingPunct="1"/>
            <a:r>
              <a:rPr lang="fr-FR" sz="3600">
                <a:solidFill>
                  <a:schemeClr val="tx2"/>
                </a:solidFill>
                <a:latin typeface="Arial" charset="0"/>
                <a:ea typeface="ＭＳ Ｐゴシック" charset="0"/>
                <a:cs typeface="ＭＳ Ｐゴシック" charset="0"/>
              </a:rPr>
              <a:t>CLIVAR ENSO Research Focus Group </a:t>
            </a:r>
            <a:br>
              <a:rPr lang="fr-FR" sz="3600">
                <a:solidFill>
                  <a:schemeClr val="tx2"/>
                </a:solidFill>
                <a:latin typeface="Arial" charset="0"/>
                <a:ea typeface="ＭＳ Ｐゴシック" charset="0"/>
                <a:cs typeface="ＭＳ Ｐゴシック" charset="0"/>
              </a:rPr>
            </a:br>
            <a:r>
              <a:rPr lang="fr-FR" sz="3600">
                <a:solidFill>
                  <a:schemeClr val="tx2"/>
                </a:solidFill>
                <a:latin typeface="Arial" charset="0"/>
                <a:ea typeface="ＭＳ Ｐゴシック" charset="0"/>
                <a:cs typeface="ＭＳ Ｐゴシック" charset="0"/>
              </a:rPr>
              <a:t>Proposed actions</a:t>
            </a:r>
          </a:p>
        </p:txBody>
      </p:sp>
      <p:sp>
        <p:nvSpPr>
          <p:cNvPr id="45058" name="Espace réservé du contenu 2"/>
          <p:cNvSpPr>
            <a:spLocks noGrp="1"/>
          </p:cNvSpPr>
          <p:nvPr>
            <p:ph idx="1"/>
          </p:nvPr>
        </p:nvSpPr>
        <p:spPr>
          <a:xfrm>
            <a:off x="468313" y="1796530"/>
            <a:ext cx="7991475" cy="3715051"/>
          </a:xfrm>
        </p:spPr>
        <p:txBody>
          <a:bodyPr>
            <a:noAutofit/>
          </a:bodyPr>
          <a:lstStyle/>
          <a:p>
            <a:pPr marL="457200" indent="-457200" eaLnBrk="1" hangingPunct="1">
              <a:buFontTx/>
              <a:buAutoNum type="arabicPeriod"/>
            </a:pPr>
            <a:r>
              <a:rPr lang="en-GB" sz="2400">
                <a:solidFill>
                  <a:schemeClr val="tx2"/>
                </a:solidFill>
                <a:latin typeface="Arial" charset="0"/>
                <a:ea typeface="ＭＳ Ｐゴシック" charset="0"/>
                <a:cs typeface="ＭＳ Ｐゴシック" charset="0"/>
              </a:rPr>
              <a:t>Processes</a:t>
            </a:r>
            <a:r>
              <a:rPr lang="en-GB">
                <a:latin typeface="Arial" charset="0"/>
                <a:ea typeface="ＭＳ Ｐゴシック" charset="0"/>
                <a:cs typeface="ＭＳ Ｐゴシック" charset="0"/>
              </a:rPr>
              <a:t> </a:t>
            </a:r>
            <a:r>
              <a:rPr lang="en-GB" sz="2400">
                <a:solidFill>
                  <a:schemeClr val="tx2"/>
                </a:solidFill>
                <a:latin typeface="Arial" charset="0"/>
                <a:ea typeface="ＭＳ Ｐゴシック" charset="0"/>
                <a:cs typeface="ＭＳ Ｐゴシック" charset="0"/>
              </a:rPr>
              <a:t>responsible for ENSO characteristics (workshop)</a:t>
            </a:r>
          </a:p>
          <a:p>
            <a:pPr marL="457200" indent="-457200" eaLnBrk="1" hangingPunct="1">
              <a:buFontTx/>
              <a:buAutoNum type="arabicPeriod"/>
            </a:pPr>
            <a:r>
              <a:rPr lang="en-GB" sz="2400">
                <a:solidFill>
                  <a:schemeClr val="tx2"/>
                </a:solidFill>
                <a:latin typeface="Arial" charset="0"/>
                <a:ea typeface="ＭＳ Ｐゴシック" charset="0"/>
                <a:cs typeface="ＭＳ Ｐゴシック" charset="0"/>
              </a:rPr>
              <a:t>Model ENSO evaluation protocol</a:t>
            </a:r>
            <a:r>
              <a:rPr lang="en-US" sz="2400">
                <a:solidFill>
                  <a:schemeClr val="tx2"/>
                </a:solidFill>
                <a:latin typeface="Arial" charset="0"/>
                <a:ea typeface="ＭＳ Ｐゴシック" charset="0"/>
                <a:cs typeface="ＭＳ Ｐゴシック" charset="0"/>
              </a:rPr>
              <a:t> (web site and resource for model developers)</a:t>
            </a:r>
          </a:p>
          <a:p>
            <a:pPr marL="457200" indent="-457200" eaLnBrk="1" hangingPunct="1">
              <a:buFontTx/>
              <a:buAutoNum type="arabicPeriod"/>
            </a:pPr>
            <a:r>
              <a:rPr lang="en-GB" sz="2400">
                <a:solidFill>
                  <a:schemeClr val="tx2"/>
                </a:solidFill>
                <a:latin typeface="Arial" charset="0"/>
                <a:ea typeface="ＭＳ Ｐゴシック" charset="0"/>
                <a:cs typeface="ＭＳ Ｐゴシック" charset="0"/>
              </a:rPr>
              <a:t>ENSO in a changing climate</a:t>
            </a:r>
            <a:r>
              <a:rPr lang="en-US" sz="2400">
                <a:solidFill>
                  <a:schemeClr val="tx2"/>
                </a:solidFill>
                <a:latin typeface="Arial" charset="0"/>
                <a:ea typeface="ＭＳ Ｐゴシック" charset="0"/>
                <a:cs typeface="ＭＳ Ｐゴシック" charset="0"/>
              </a:rPr>
              <a:t> (review paper, update of Collins et al. 2010)</a:t>
            </a:r>
          </a:p>
          <a:p>
            <a:pPr marL="457200" indent="-457200" eaLnBrk="1" hangingPunct="1">
              <a:buFontTx/>
              <a:buAutoNum type="arabicPeriod"/>
            </a:pPr>
            <a:r>
              <a:rPr lang="en-GB" sz="2400">
                <a:solidFill>
                  <a:schemeClr val="tx2"/>
                </a:solidFill>
                <a:latin typeface="Arial" charset="0"/>
                <a:ea typeface="ＭＳ Ｐゴシック" charset="0"/>
                <a:cs typeface="ＭＳ Ｐゴシック" charset="0"/>
              </a:rPr>
              <a:t>Research capacity and community building</a:t>
            </a:r>
            <a:r>
              <a:rPr lang="en-US" sz="2400">
                <a:solidFill>
                  <a:schemeClr val="tx2"/>
                </a:solidFill>
                <a:latin typeface="Arial" charset="0"/>
                <a:ea typeface="ＭＳ Ｐゴシック" charset="0"/>
                <a:cs typeface="ＭＳ Ｐゴシック" charset="0"/>
              </a:rPr>
              <a:t> (ENSO summer school)</a:t>
            </a:r>
          </a:p>
          <a:p>
            <a:pPr marL="0" indent="0" eaLnBrk="1" hangingPunct="1">
              <a:buNone/>
            </a:pPr>
            <a:r>
              <a:rPr lang="en-US" sz="2400">
                <a:solidFill>
                  <a:schemeClr val="tx2"/>
                </a:solidFill>
                <a:latin typeface="Arial" charset="0"/>
                <a:ea typeface="ＭＳ Ｐゴシック" charset="0"/>
                <a:cs typeface="ＭＳ Ｐゴシック" charset="0"/>
              </a:rPr>
              <a:t>+ possibly an ENSO-MIP proposal for next CMIP phase</a:t>
            </a:r>
          </a:p>
          <a:p>
            <a:pPr marL="457200" indent="-457200" eaLnBrk="1" hangingPunct="1"/>
            <a:endParaRPr lang="fr-FR" sz="2400">
              <a:solidFill>
                <a:schemeClr val="tx2"/>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6011666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a:xfrm>
            <a:off x="685800" y="488008"/>
            <a:ext cx="7772400" cy="913852"/>
          </a:xfrm>
        </p:spPr>
        <p:txBody>
          <a:bodyPr>
            <a:normAutofit fontScale="90000"/>
          </a:bodyPr>
          <a:lstStyle/>
          <a:p>
            <a:pPr eaLnBrk="1" hangingPunct="1"/>
            <a:r>
              <a:rPr lang="fr-FR" sz="3600">
                <a:solidFill>
                  <a:schemeClr val="tx2"/>
                </a:solidFill>
                <a:latin typeface="Arial" charset="0"/>
                <a:ea typeface="ＭＳ Ｐゴシック" charset="0"/>
                <a:cs typeface="ＭＳ Ｐゴシック" charset="0"/>
              </a:rPr>
              <a:t>Processes responsible for ENSO characteristics</a:t>
            </a:r>
          </a:p>
        </p:txBody>
      </p:sp>
      <p:sp>
        <p:nvSpPr>
          <p:cNvPr id="45058" name="Espace réservé du contenu 2"/>
          <p:cNvSpPr>
            <a:spLocks noGrp="1"/>
          </p:cNvSpPr>
          <p:nvPr>
            <p:ph idx="1"/>
          </p:nvPr>
        </p:nvSpPr>
        <p:spPr>
          <a:xfrm>
            <a:off x="468313" y="1796530"/>
            <a:ext cx="7991475" cy="3715051"/>
          </a:xfrm>
        </p:spPr>
        <p:txBody>
          <a:bodyPr>
            <a:noAutofit/>
          </a:bodyPr>
          <a:lstStyle/>
          <a:p>
            <a:pPr marL="457200" indent="-457200" eaLnBrk="1" hangingPunct="1"/>
            <a:r>
              <a:rPr lang="en-US" sz="2400">
                <a:solidFill>
                  <a:schemeClr val="tx2"/>
                </a:solidFill>
                <a:latin typeface="Arial" charset="0"/>
                <a:ea typeface="ＭＳ Ｐゴシック" charset="0"/>
                <a:cs typeface="ＭＳ Ｐゴシック" charset="0"/>
              </a:rPr>
              <a:t>Basic research on ENSO</a:t>
            </a:r>
          </a:p>
          <a:p>
            <a:pPr marL="457200" indent="-457200" eaLnBrk="1" hangingPunct="1"/>
            <a:r>
              <a:rPr lang="en-US" sz="2400">
                <a:solidFill>
                  <a:schemeClr val="tx2"/>
                </a:solidFill>
                <a:latin typeface="Arial" charset="0"/>
                <a:ea typeface="ＭＳ Ｐゴシック" charset="0"/>
                <a:cs typeface="ＭＳ Ｐゴシック" charset="0"/>
              </a:rPr>
              <a:t>Impacts of ENSO depend on multiple characteristics (amplitude, location and extent of anomaly, timing,…)</a:t>
            </a:r>
          </a:p>
          <a:p>
            <a:pPr marL="457200" indent="-457200" eaLnBrk="1" hangingPunct="1"/>
            <a:r>
              <a:rPr lang="en-US" sz="2400">
                <a:solidFill>
                  <a:schemeClr val="tx2"/>
                </a:solidFill>
                <a:latin typeface="Arial" charset="0"/>
                <a:ea typeface="ＭＳ Ｐゴシック" charset="0"/>
                <a:cs typeface="ＭＳ Ｐゴシック" charset="0"/>
              </a:rPr>
              <a:t>Better understand and anticipate ENSO diversity (in observations and models) </a:t>
            </a:r>
          </a:p>
          <a:p>
            <a:pPr marL="457200" indent="-457200" eaLnBrk="1" hangingPunct="1"/>
            <a:r>
              <a:rPr lang="en-US" sz="2400">
                <a:solidFill>
                  <a:schemeClr val="tx2"/>
                </a:solidFill>
                <a:latin typeface="Arial" charset="0"/>
                <a:ea typeface="ＭＳ Ｐゴシック" charset="0"/>
                <a:cs typeface="ＭＳ Ｐゴシック" charset="0"/>
              </a:rPr>
              <a:t>New exciting work on ENSO low frequency variability and ENSO extremes</a:t>
            </a:r>
          </a:p>
          <a:p>
            <a:pPr marL="457200" indent="-457200" eaLnBrk="1" hangingPunct="1"/>
            <a:r>
              <a:rPr lang="en-US" sz="2400">
                <a:solidFill>
                  <a:schemeClr val="tx2"/>
                </a:solidFill>
                <a:latin typeface="Arial" charset="0"/>
                <a:ea typeface="ＭＳ Ｐゴシック" charset="0"/>
                <a:cs typeface="ＭＳ Ｐゴシック" charset="0"/>
              </a:rPr>
              <a:t>Initialised simulations used as diagnostic tool</a:t>
            </a:r>
          </a:p>
          <a:p>
            <a:pPr marL="457200" indent="-457200" eaLnBrk="1" hangingPunct="1"/>
            <a:endParaRPr lang="en-US" sz="2400">
              <a:solidFill>
                <a:schemeClr val="tx2"/>
              </a:solidFill>
              <a:latin typeface="Arial" charset="0"/>
              <a:ea typeface="ＭＳ Ｐゴシック" charset="0"/>
              <a:cs typeface="ＭＳ Ｐゴシック" charset="0"/>
            </a:endParaRPr>
          </a:p>
          <a:p>
            <a:pPr marL="0" indent="0" eaLnBrk="1" hangingPunct="1">
              <a:buNone/>
            </a:pPr>
            <a:r>
              <a:rPr lang="en-US" sz="2400">
                <a:solidFill>
                  <a:schemeClr val="tx2"/>
                </a:solidFill>
                <a:latin typeface="Arial" charset="0"/>
                <a:ea typeface="ＭＳ Ｐゴシック" charset="0"/>
                <a:cs typeface="ＭＳ Ｐゴシック" charset="0"/>
              </a:rPr>
              <a:t>	Convene workshop in 2015/2016</a:t>
            </a:r>
          </a:p>
        </p:txBody>
      </p:sp>
    </p:spTree>
    <p:extLst>
      <p:ext uri="{BB962C8B-B14F-4D97-AF65-F5344CB8AC3E}">
        <p14:creationId xmlns:p14="http://schemas.microsoft.com/office/powerpoint/2010/main" val="26525849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a:xfrm>
            <a:off x="685800" y="488008"/>
            <a:ext cx="7772400" cy="913852"/>
          </a:xfrm>
        </p:spPr>
        <p:txBody>
          <a:bodyPr>
            <a:normAutofit/>
          </a:bodyPr>
          <a:lstStyle/>
          <a:p>
            <a:pPr eaLnBrk="1" hangingPunct="1"/>
            <a:r>
              <a:rPr lang="fr-FR" sz="3600">
                <a:solidFill>
                  <a:schemeClr val="tx2"/>
                </a:solidFill>
                <a:latin typeface="Arial" charset="0"/>
                <a:ea typeface="ＭＳ Ｐゴシック" charset="0"/>
                <a:cs typeface="ＭＳ Ｐゴシック" charset="0"/>
              </a:rPr>
              <a:t>Model ENSO evaluation protocol</a:t>
            </a:r>
          </a:p>
        </p:txBody>
      </p:sp>
      <p:sp>
        <p:nvSpPr>
          <p:cNvPr id="45058" name="Espace réservé du contenu 2"/>
          <p:cNvSpPr>
            <a:spLocks noGrp="1"/>
          </p:cNvSpPr>
          <p:nvPr>
            <p:ph idx="1"/>
          </p:nvPr>
        </p:nvSpPr>
        <p:spPr>
          <a:xfrm>
            <a:off x="468313" y="1796530"/>
            <a:ext cx="7991475" cy="4685546"/>
          </a:xfrm>
        </p:spPr>
        <p:txBody>
          <a:bodyPr>
            <a:noAutofit/>
          </a:bodyPr>
          <a:lstStyle/>
          <a:p>
            <a:pPr marL="457200" indent="-457200" eaLnBrk="1" hangingPunct="1"/>
            <a:r>
              <a:rPr lang="en-US" sz="2400">
                <a:solidFill>
                  <a:schemeClr val="tx2"/>
                </a:solidFill>
                <a:latin typeface="Arial" charset="0"/>
                <a:ea typeface="ＭＳ Ｐゴシック" charset="0"/>
                <a:cs typeface="ＭＳ Ｐゴシック" charset="0"/>
              </a:rPr>
              <a:t>List existing ENSO evaluation methods</a:t>
            </a:r>
          </a:p>
          <a:p>
            <a:pPr marL="457200" indent="-457200"/>
            <a:r>
              <a:rPr lang="en-US" sz="2400">
                <a:solidFill>
                  <a:schemeClr val="tx2"/>
                </a:solidFill>
                <a:latin typeface="Arial" charset="0"/>
                <a:ea typeface="ＭＳ Ｐゴシック" charset="0"/>
                <a:cs typeface="ＭＳ Ｐゴシック" charset="0"/>
              </a:rPr>
              <a:t>Convene focused experts workshop (followed by a series of video/telephone conferences of a core group) to </a:t>
            </a:r>
          </a:p>
          <a:p>
            <a:pPr marL="857250" lvl="1" indent="-457200">
              <a:buFont typeface="+mj-lt"/>
              <a:buAutoNum type="arabicPeriod"/>
            </a:pPr>
            <a:r>
              <a:rPr lang="en-US" sz="2000">
                <a:solidFill>
                  <a:schemeClr val="tx2"/>
                </a:solidFill>
                <a:latin typeface="Arial" charset="0"/>
                <a:ea typeface="ＭＳ Ｐゴシック" charset="0"/>
                <a:cs typeface="ＭＳ Ｐゴシック" charset="0"/>
              </a:rPr>
              <a:t>Define steps to compare methods and identify potential gaps, </a:t>
            </a:r>
          </a:p>
          <a:p>
            <a:pPr marL="857250" lvl="1" indent="-457200">
              <a:buFont typeface="+mj-lt"/>
              <a:buAutoNum type="arabicPeriod"/>
            </a:pPr>
            <a:r>
              <a:rPr lang="en-US" sz="2000">
                <a:solidFill>
                  <a:schemeClr val="tx2"/>
                </a:solidFill>
                <a:latin typeface="Arial" charset="0"/>
                <a:ea typeface="ＭＳ Ｐゴシック" charset="0"/>
                <a:cs typeface="ＭＳ Ｐゴシック" charset="0"/>
              </a:rPr>
              <a:t>Propose an ENSO evaluation protocol for CGCMs, </a:t>
            </a:r>
          </a:p>
          <a:p>
            <a:pPr marL="857250" lvl="1" indent="-457200">
              <a:buFont typeface="+mj-lt"/>
              <a:buAutoNum type="arabicPeriod"/>
            </a:pPr>
            <a:r>
              <a:rPr lang="en-US" sz="2000">
                <a:solidFill>
                  <a:schemeClr val="tx2"/>
                </a:solidFill>
                <a:latin typeface="Arial" charset="0"/>
                <a:ea typeface="ＭＳ Ｐゴシック" charset="0"/>
                <a:cs typeface="ＭＳ Ｐゴシック" charset="0"/>
              </a:rPr>
              <a:t>Review observations available and those missing and </a:t>
            </a:r>
          </a:p>
          <a:p>
            <a:pPr marL="857250" lvl="1" indent="-457200">
              <a:buFont typeface="+mj-lt"/>
              <a:buAutoNum type="arabicPeriod"/>
            </a:pPr>
            <a:r>
              <a:rPr lang="en-US" sz="2000">
                <a:solidFill>
                  <a:schemeClr val="tx2"/>
                </a:solidFill>
                <a:latin typeface="Arial" charset="0"/>
                <a:ea typeface="ＭＳ Ｐゴシック" charset="0"/>
                <a:cs typeface="ＭＳ Ｐゴシック" charset="0"/>
              </a:rPr>
              <a:t>Apply protocol to CMIP </a:t>
            </a:r>
          </a:p>
          <a:p>
            <a:pPr marL="857250" lvl="1" indent="-457200">
              <a:buFont typeface="+mj-lt"/>
              <a:buAutoNum type="arabicPeriod"/>
            </a:pPr>
            <a:r>
              <a:rPr lang="en-US" sz="2000">
                <a:solidFill>
                  <a:schemeClr val="tx2"/>
                </a:solidFill>
                <a:latin typeface="Arial" charset="0"/>
                <a:ea typeface="ＭＳ Ｐゴシック" charset="0"/>
                <a:cs typeface="ＭＳ Ｐゴシック" charset="0"/>
              </a:rPr>
              <a:t>Contribute to CMIP metrics panel effort</a:t>
            </a:r>
          </a:p>
          <a:p>
            <a:pPr marL="857250" lvl="1" indent="-457200">
              <a:buFont typeface="+mj-lt"/>
              <a:buAutoNum type="arabicPeriod"/>
            </a:pPr>
            <a:r>
              <a:rPr lang="en-US" sz="2000">
                <a:solidFill>
                  <a:schemeClr val="tx2"/>
                </a:solidFill>
                <a:latin typeface="Arial" charset="0"/>
                <a:ea typeface="ＭＳ Ｐゴシック" charset="0"/>
                <a:cs typeface="ＭＳ Ｐゴシック" charset="0"/>
              </a:rPr>
              <a:t>Provide web site to compute the metrics/analysis required for the protocol </a:t>
            </a:r>
          </a:p>
          <a:p>
            <a:pPr marL="857250" lvl="1" indent="-457200">
              <a:buFont typeface="+mj-lt"/>
              <a:buAutoNum type="arabicPeriod"/>
            </a:pPr>
            <a:endParaRPr lang="en-US" sz="2000">
              <a:solidFill>
                <a:schemeClr val="tx2"/>
              </a:solidFill>
              <a:latin typeface="Arial" charset="0"/>
              <a:ea typeface="ＭＳ Ｐゴシック" charset="0"/>
              <a:cs typeface="ＭＳ Ｐゴシック" charset="0"/>
            </a:endParaRPr>
          </a:p>
          <a:p>
            <a:pPr marL="457200" indent="-457200" eaLnBrk="1" hangingPunct="1"/>
            <a:endParaRPr lang="en-US" sz="2400">
              <a:solidFill>
                <a:schemeClr val="tx2"/>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44009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age 1" descr="Screen shot 2013-04-08 at 10.44.16 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266" y="1412875"/>
            <a:ext cx="799092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
          <p:cNvSpPr>
            <a:spLocks/>
          </p:cNvSpPr>
          <p:nvPr/>
        </p:nvSpPr>
        <p:spPr bwMode="auto">
          <a:xfrm>
            <a:off x="298891" y="250825"/>
            <a:ext cx="7935251"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5561" bIns="0"/>
          <a:lstStyle/>
          <a:p>
            <a:pPr marL="34925">
              <a:lnSpc>
                <a:spcPct val="93000"/>
              </a:lnSpc>
              <a:tabLst>
                <a:tab pos="38100" algn="l"/>
                <a:tab pos="431800" algn="l"/>
                <a:tab pos="850900" algn="l"/>
                <a:tab pos="1257300" algn="l"/>
                <a:tab pos="1663700" algn="l"/>
                <a:tab pos="2070100" algn="l"/>
                <a:tab pos="2476500" algn="l"/>
                <a:tab pos="2895600" algn="l"/>
                <a:tab pos="3289300" algn="l"/>
                <a:tab pos="3695700" algn="l"/>
                <a:tab pos="4114800" algn="l"/>
                <a:tab pos="4521200" algn="l"/>
                <a:tab pos="4914900" algn="l"/>
                <a:tab pos="5334000" algn="l"/>
                <a:tab pos="5740400" algn="l"/>
                <a:tab pos="6146800" algn="l"/>
                <a:tab pos="6553200" algn="l"/>
                <a:tab pos="6959600" algn="l"/>
                <a:tab pos="7378700" algn="l"/>
                <a:tab pos="7772400" algn="l"/>
                <a:tab pos="8178800" algn="l"/>
                <a:tab pos="8572500" algn="l"/>
                <a:tab pos="8597900" algn="l"/>
              </a:tabLst>
            </a:pPr>
            <a:r>
              <a:rPr lang="en-US" sz="3500">
                <a:solidFill>
                  <a:srgbClr val="B80047"/>
                </a:solidFill>
                <a:latin typeface="Arial Bold" charset="0"/>
                <a:ea typeface="ＭＳ Ｐゴシック" charset="0"/>
                <a:cs typeface="ＭＳ Ｐゴシック" charset="0"/>
                <a:sym typeface="Arial Bold" charset="0"/>
              </a:rPr>
              <a:t> El Niño in coupled GCMs - amplitude </a:t>
            </a:r>
          </a:p>
        </p:txBody>
      </p:sp>
      <p:sp>
        <p:nvSpPr>
          <p:cNvPr id="17412" name="Rectangle 3"/>
          <p:cNvSpPr>
            <a:spLocks/>
          </p:cNvSpPr>
          <p:nvPr/>
        </p:nvSpPr>
        <p:spPr bwMode="auto">
          <a:xfrm>
            <a:off x="309147" y="4868864"/>
            <a:ext cx="844583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25438" indent="-285750">
              <a:lnSpc>
                <a:spcPct val="111000"/>
              </a:lnSpc>
              <a:buFont typeface="Arial" charset="0"/>
              <a:buChar char="•"/>
            </a:pPr>
            <a:r>
              <a:rPr lang="en-US" sz="2000">
                <a:solidFill>
                  <a:srgbClr val="3333CC"/>
                </a:solidFill>
                <a:latin typeface="Arial Bold" charset="0"/>
                <a:ea typeface="ＭＳ Ｐゴシック" charset="0"/>
                <a:cs typeface="ＭＳ Ｐゴシック" charset="0"/>
                <a:sym typeface="Arial Bold" charset="0"/>
              </a:rPr>
              <a:t>ENSO amplitude in CMIP3: very large diversity of simulated amplitude</a:t>
            </a:r>
          </a:p>
          <a:p>
            <a:pPr marL="325438" indent="-285750">
              <a:lnSpc>
                <a:spcPct val="111000"/>
              </a:lnSpc>
              <a:buFont typeface="Arial" charset="0"/>
              <a:buChar char="•"/>
            </a:pPr>
            <a:r>
              <a:rPr lang="en-US" sz="2000">
                <a:solidFill>
                  <a:srgbClr val="3333CC"/>
                </a:solidFill>
                <a:latin typeface="Arial Bold" charset="0"/>
                <a:ea typeface="ＭＳ Ｐゴシック" charset="0"/>
                <a:cs typeface="ＭＳ Ｐゴシック" charset="0"/>
                <a:sym typeface="Arial Bold" charset="0"/>
              </a:rPr>
              <a:t>Range reduced in CMIP5 (improved mean state ? tuned in modelling development process ?)</a:t>
            </a:r>
          </a:p>
        </p:txBody>
      </p:sp>
      <p:sp>
        <p:nvSpPr>
          <p:cNvPr id="17413" name="AutoShape 8"/>
          <p:cNvSpPr>
            <a:spLocks/>
          </p:cNvSpPr>
          <p:nvPr/>
        </p:nvSpPr>
        <p:spPr bwMode="auto">
          <a:xfrm>
            <a:off x="1979418" y="1125539"/>
            <a:ext cx="3854809" cy="287337"/>
          </a:xfrm>
          <a:custGeom>
            <a:avLst/>
            <a:gdLst>
              <a:gd name="T0" fmla="*/ 0 w 21600"/>
              <a:gd name="T1" fmla="*/ 0 h 21600"/>
              <a:gd name="T2" fmla="*/ 21600 w 21600"/>
              <a:gd name="T3" fmla="*/ 21600 h 21600"/>
            </a:gdLst>
            <a:ahLst/>
            <a:cxnLst/>
            <a:rect l="T0" t="T1" r="T2" b="T3"/>
            <a:pathLst>
              <a:path w="21600" h="21600">
                <a:moveTo>
                  <a:pt x="0" y="0"/>
                </a:moveTo>
                <a:lnTo>
                  <a:pt x="21600" y="0"/>
                </a:lnTo>
                <a:lnTo>
                  <a:pt x="21600" y="21600"/>
                </a:lnTo>
                <a:lnTo>
                  <a:pt x="0" y="21600"/>
                </a:lnTo>
                <a:lnTo>
                  <a:pt x="0" y="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93000"/>
              </a:lnSpc>
              <a:tabLst>
                <a:tab pos="406400" algn="l"/>
                <a:tab pos="812800" algn="l"/>
                <a:tab pos="1219200" algn="l"/>
                <a:tab pos="1625600" algn="l"/>
                <a:tab pos="2044700" algn="l"/>
                <a:tab pos="2438400" algn="l"/>
                <a:tab pos="2857500" algn="l"/>
                <a:tab pos="3263900" algn="l"/>
                <a:tab pos="3657600" algn="l"/>
                <a:tab pos="4076700" algn="l"/>
                <a:tab pos="4483100" algn="l"/>
                <a:tab pos="4889500" algn="l"/>
                <a:tab pos="5295900" algn="l"/>
                <a:tab pos="5702300" algn="l"/>
                <a:tab pos="6121400" algn="l"/>
                <a:tab pos="6515100" algn="l"/>
                <a:tab pos="6921500" algn="l"/>
                <a:tab pos="7340600" algn="l"/>
                <a:tab pos="7747000" algn="l"/>
                <a:tab pos="8140700" algn="l"/>
                <a:tab pos="8153400" algn="l"/>
              </a:tabLst>
            </a:pPr>
            <a:r>
              <a:rPr lang="en-US" sz="1800">
                <a:solidFill>
                  <a:srgbClr val="3333CC"/>
                </a:solidFill>
                <a:latin typeface="Arial Bold" charset="0"/>
                <a:ea typeface="ＭＳ Ｐゴシック" charset="0"/>
                <a:cs typeface="ＭＳ Ｐゴシック" charset="0"/>
                <a:sym typeface="Arial Bold" charset="0"/>
              </a:rPr>
              <a:t>Standard deviation SSTA (C) in Niño3</a:t>
            </a:r>
          </a:p>
        </p:txBody>
      </p:sp>
      <p:sp>
        <p:nvSpPr>
          <p:cNvPr id="17414" name="AutoShape 10"/>
          <p:cNvSpPr>
            <a:spLocks/>
          </p:cNvSpPr>
          <p:nvPr/>
        </p:nvSpPr>
        <p:spPr bwMode="auto">
          <a:xfrm rot="-5400000">
            <a:off x="-698674" y="2630212"/>
            <a:ext cx="2808288" cy="373614"/>
          </a:xfrm>
          <a:custGeom>
            <a:avLst/>
            <a:gdLst>
              <a:gd name="T0" fmla="*/ 0 w 21600"/>
              <a:gd name="T1" fmla="*/ 2147483647 h 21600"/>
              <a:gd name="T2" fmla="*/ 0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21467"/>
                </a:moveTo>
                <a:lnTo>
                  <a:pt x="0" y="133"/>
                </a:lnTo>
                <a:cubicBezTo>
                  <a:pt x="0" y="60"/>
                  <a:pt x="6" y="0"/>
                  <a:pt x="13" y="0"/>
                </a:cubicBezTo>
                <a:lnTo>
                  <a:pt x="21587" y="0"/>
                </a:lnTo>
                <a:cubicBezTo>
                  <a:pt x="21594" y="0"/>
                  <a:pt x="21600" y="60"/>
                  <a:pt x="21600" y="133"/>
                </a:cubicBezTo>
                <a:lnTo>
                  <a:pt x="21600" y="21467"/>
                </a:lnTo>
                <a:cubicBezTo>
                  <a:pt x="21600" y="21540"/>
                  <a:pt x="21594" y="21600"/>
                  <a:pt x="21587" y="21600"/>
                </a:cubicBezTo>
                <a:lnTo>
                  <a:pt x="13" y="21600"/>
                </a:lnTo>
                <a:cubicBezTo>
                  <a:pt x="6" y="21600"/>
                  <a:pt x="0" y="21540"/>
                  <a:pt x="0" y="21467"/>
                </a:cubicBezTo>
                <a:close/>
                <a:moveTo>
                  <a:pt x="0" y="21467"/>
                </a:moveTo>
              </a:path>
            </a:pathLst>
          </a:custGeom>
          <a:solidFill>
            <a:srgbClr val="FFFFFF"/>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fr-FR"/>
          </a:p>
        </p:txBody>
      </p:sp>
      <p:sp>
        <p:nvSpPr>
          <p:cNvPr id="17415" name="AutoShape 11"/>
          <p:cNvSpPr>
            <a:spLocks/>
          </p:cNvSpPr>
          <p:nvPr/>
        </p:nvSpPr>
        <p:spPr bwMode="auto">
          <a:xfrm rot="-5400000">
            <a:off x="-596904" y="2570572"/>
            <a:ext cx="2771775" cy="523059"/>
          </a:xfrm>
          <a:custGeom>
            <a:avLst/>
            <a:gdLst>
              <a:gd name="T0" fmla="*/ 0 w 21600"/>
              <a:gd name="T1" fmla="*/ 0 h 21600"/>
              <a:gd name="T2" fmla="*/ 21600 w 21600"/>
              <a:gd name="T3" fmla="*/ 21600 h 21600"/>
            </a:gdLst>
            <a:ahLst/>
            <a:cxnLst/>
            <a:rect l="T0" t="T1" r="T2" b="T3"/>
            <a:pathLst>
              <a:path w="21600" h="21600">
                <a:moveTo>
                  <a:pt x="0" y="0"/>
                </a:moveTo>
                <a:lnTo>
                  <a:pt x="21600" y="0"/>
                </a:lnTo>
                <a:lnTo>
                  <a:pt x="21600" y="21600"/>
                </a:lnTo>
                <a:lnTo>
                  <a:pt x="0" y="21600"/>
                </a:lnTo>
                <a:lnTo>
                  <a:pt x="0" y="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lnSpc>
                <a:spcPct val="93000"/>
              </a:lnSpc>
              <a:tabLst>
                <a:tab pos="406400" algn="l"/>
                <a:tab pos="812800" algn="l"/>
                <a:tab pos="1219200" algn="l"/>
                <a:tab pos="1625600" algn="l"/>
                <a:tab pos="2044700" algn="l"/>
                <a:tab pos="2438400" algn="l"/>
                <a:tab pos="2857500" algn="l"/>
                <a:tab pos="3263900" algn="l"/>
                <a:tab pos="3657600" algn="l"/>
                <a:tab pos="4076700" algn="l"/>
                <a:tab pos="4483100" algn="l"/>
                <a:tab pos="4889500" algn="l"/>
                <a:tab pos="5295900" algn="l"/>
                <a:tab pos="5702300" algn="l"/>
                <a:tab pos="6121400" algn="l"/>
                <a:tab pos="6515100" algn="l"/>
                <a:tab pos="6921500" algn="l"/>
                <a:tab pos="7340600" algn="l"/>
                <a:tab pos="7747000" algn="l"/>
                <a:tab pos="8140700" algn="l"/>
                <a:tab pos="8153400" algn="l"/>
              </a:tabLst>
            </a:pPr>
            <a:r>
              <a:rPr lang="en-US" sz="1800">
                <a:solidFill>
                  <a:srgbClr val="3333CC"/>
                </a:solidFill>
                <a:latin typeface="Arial Bold" charset="0"/>
                <a:ea typeface="ＭＳ Ｐゴシック" charset="0"/>
                <a:cs typeface="ＭＳ Ｐゴシック" charset="0"/>
                <a:sym typeface="Arial Bold" charset="0"/>
              </a:rPr>
              <a:t>ENSO Amplitude</a:t>
            </a:r>
          </a:p>
          <a:p>
            <a:pPr algn="ctr">
              <a:lnSpc>
                <a:spcPct val="93000"/>
              </a:lnSpc>
              <a:tabLst>
                <a:tab pos="406400" algn="l"/>
                <a:tab pos="812800" algn="l"/>
                <a:tab pos="1219200" algn="l"/>
                <a:tab pos="1625600" algn="l"/>
                <a:tab pos="2044700" algn="l"/>
                <a:tab pos="2438400" algn="l"/>
                <a:tab pos="2857500" algn="l"/>
                <a:tab pos="3263900" algn="l"/>
                <a:tab pos="3657600" algn="l"/>
                <a:tab pos="4076700" algn="l"/>
                <a:tab pos="4483100" algn="l"/>
                <a:tab pos="4889500" algn="l"/>
                <a:tab pos="5295900" algn="l"/>
                <a:tab pos="5702300" algn="l"/>
                <a:tab pos="6121400" algn="l"/>
                <a:tab pos="6515100" algn="l"/>
                <a:tab pos="6921500" algn="l"/>
                <a:tab pos="7340600" algn="l"/>
                <a:tab pos="7747000" algn="l"/>
                <a:tab pos="8140700" algn="l"/>
                <a:tab pos="8153400" algn="l"/>
              </a:tabLst>
            </a:pPr>
            <a:endParaRPr lang="en-US" sz="1800">
              <a:solidFill>
                <a:srgbClr val="3333CC"/>
              </a:solidFill>
              <a:latin typeface="Arial Bold" charset="0"/>
              <a:ea typeface="ＭＳ Ｐゴシック" charset="0"/>
              <a:cs typeface="ＭＳ Ｐゴシック" charset="0"/>
              <a:sym typeface="Arial Bold" charset="0"/>
            </a:endParaRPr>
          </a:p>
          <a:p>
            <a:pPr algn="ctr">
              <a:lnSpc>
                <a:spcPct val="93000"/>
              </a:lnSpc>
              <a:tabLst>
                <a:tab pos="406400" algn="l"/>
                <a:tab pos="812800" algn="l"/>
                <a:tab pos="1219200" algn="l"/>
                <a:tab pos="1625600" algn="l"/>
                <a:tab pos="2044700" algn="l"/>
                <a:tab pos="2438400" algn="l"/>
                <a:tab pos="2857500" algn="l"/>
                <a:tab pos="3263900" algn="l"/>
                <a:tab pos="3657600" algn="l"/>
                <a:tab pos="4076700" algn="l"/>
                <a:tab pos="4483100" algn="l"/>
                <a:tab pos="4889500" algn="l"/>
                <a:tab pos="5295900" algn="l"/>
                <a:tab pos="5702300" algn="l"/>
                <a:tab pos="6121400" algn="l"/>
                <a:tab pos="6515100" algn="l"/>
                <a:tab pos="6921500" algn="l"/>
                <a:tab pos="7340600" algn="l"/>
                <a:tab pos="7747000" algn="l"/>
                <a:tab pos="8140700" algn="l"/>
                <a:tab pos="8153400" algn="l"/>
              </a:tabLst>
            </a:pPr>
            <a:endParaRPr lang="en-US" sz="1800">
              <a:solidFill>
                <a:srgbClr val="3333CC"/>
              </a:solidFill>
              <a:latin typeface="Arial Bold" charset="0"/>
              <a:ea typeface="ＭＳ Ｐゴシック" charset="0"/>
              <a:cs typeface="ＭＳ Ｐゴシック" charset="0"/>
              <a:sym typeface="Arial Bold" charset="0"/>
            </a:endParaRPr>
          </a:p>
        </p:txBody>
      </p:sp>
      <p:sp>
        <p:nvSpPr>
          <p:cNvPr id="17416" name="AutoShape 14"/>
          <p:cNvSpPr>
            <a:spLocks/>
          </p:cNvSpPr>
          <p:nvPr/>
        </p:nvSpPr>
        <p:spPr bwMode="auto">
          <a:xfrm>
            <a:off x="6698665" y="1628775"/>
            <a:ext cx="550896" cy="444500"/>
          </a:xfrm>
          <a:custGeom>
            <a:avLst/>
            <a:gdLst>
              <a:gd name="T0" fmla="*/ 0 w 21600"/>
              <a:gd name="T1" fmla="*/ 0 h 21600"/>
              <a:gd name="T2" fmla="*/ 21600 w 21600"/>
              <a:gd name="T3" fmla="*/ 21600 h 21600"/>
            </a:gdLst>
            <a:ahLst/>
            <a:cxnLst/>
            <a:rect l="T0" t="T1" r="T2" b="T3"/>
            <a:pathLst>
              <a:path w="21600" h="21600">
                <a:moveTo>
                  <a:pt x="0" y="0"/>
                </a:moveTo>
                <a:lnTo>
                  <a:pt x="21600" y="0"/>
                </a:lnTo>
                <a:lnTo>
                  <a:pt x="21600" y="21600"/>
                </a:lnTo>
                <a:lnTo>
                  <a:pt x="0" y="21600"/>
                </a:lnTo>
                <a:lnTo>
                  <a:pt x="0" y="0"/>
                </a:lnTo>
                <a:close/>
                <a:moveTo>
                  <a:pt x="0" y="0"/>
                </a:move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93000"/>
              </a:lnSpc>
              <a:tabLst>
                <a:tab pos="406400" algn="l"/>
                <a:tab pos="812800" algn="l"/>
                <a:tab pos="1219200" algn="l"/>
                <a:tab pos="1625600" algn="l"/>
                <a:tab pos="2044700" algn="l"/>
                <a:tab pos="2438400" algn="l"/>
                <a:tab pos="2857500" algn="l"/>
                <a:tab pos="3263900" algn="l"/>
                <a:tab pos="3657600" algn="l"/>
                <a:tab pos="4076700" algn="l"/>
                <a:tab pos="4483100" algn="l"/>
                <a:tab pos="4889500" algn="l"/>
                <a:tab pos="5295900" algn="l"/>
                <a:tab pos="5702300" algn="l"/>
                <a:tab pos="6121400" algn="l"/>
                <a:tab pos="6515100" algn="l"/>
                <a:tab pos="6921500" algn="l"/>
                <a:tab pos="7340600" algn="l"/>
                <a:tab pos="7747000" algn="l"/>
                <a:tab pos="8140700" algn="l"/>
                <a:tab pos="8153400" algn="l"/>
              </a:tabLst>
            </a:pPr>
            <a:r>
              <a:rPr lang="en-US" sz="1400" b="1">
                <a:solidFill>
                  <a:srgbClr val="3333CC"/>
                </a:solidFill>
                <a:latin typeface="Arial Bold" charset="0"/>
                <a:ea typeface="ＭＳ Ｐゴシック" charset="0"/>
                <a:cs typeface="ＭＳ Ｐゴシック" charset="0"/>
                <a:sym typeface="Arial Bold" charset="0"/>
              </a:rPr>
              <a:t>CMIP3</a:t>
            </a:r>
          </a:p>
          <a:p>
            <a:pPr>
              <a:lnSpc>
                <a:spcPct val="93000"/>
              </a:lnSpc>
              <a:tabLst>
                <a:tab pos="406400" algn="l"/>
                <a:tab pos="812800" algn="l"/>
                <a:tab pos="1219200" algn="l"/>
                <a:tab pos="1625600" algn="l"/>
                <a:tab pos="2044700" algn="l"/>
                <a:tab pos="2438400" algn="l"/>
                <a:tab pos="2857500" algn="l"/>
                <a:tab pos="3263900" algn="l"/>
                <a:tab pos="3657600" algn="l"/>
                <a:tab pos="4076700" algn="l"/>
                <a:tab pos="4483100" algn="l"/>
                <a:tab pos="4889500" algn="l"/>
                <a:tab pos="5295900" algn="l"/>
                <a:tab pos="5702300" algn="l"/>
                <a:tab pos="6121400" algn="l"/>
                <a:tab pos="6515100" algn="l"/>
                <a:tab pos="6921500" algn="l"/>
                <a:tab pos="7340600" algn="l"/>
                <a:tab pos="7747000" algn="l"/>
                <a:tab pos="8140700" algn="l"/>
                <a:tab pos="8153400" algn="l"/>
              </a:tabLst>
            </a:pPr>
            <a:r>
              <a:rPr lang="en-US" sz="1400" b="1">
                <a:solidFill>
                  <a:srgbClr val="800000"/>
                </a:solidFill>
                <a:latin typeface="Arial Bold" charset="0"/>
                <a:ea typeface="ＭＳ Ｐゴシック" charset="0"/>
                <a:cs typeface="ＭＳ Ｐゴシック" charset="0"/>
                <a:sym typeface="Arial Bold" charset="0"/>
              </a:rPr>
              <a:t>CMIP5</a:t>
            </a:r>
          </a:p>
        </p:txBody>
      </p:sp>
      <p:sp>
        <p:nvSpPr>
          <p:cNvPr id="17417" name="AutoShape 8"/>
          <p:cNvSpPr>
            <a:spLocks/>
          </p:cNvSpPr>
          <p:nvPr/>
        </p:nvSpPr>
        <p:spPr bwMode="auto">
          <a:xfrm rot="-5400000">
            <a:off x="1365730" y="2288342"/>
            <a:ext cx="431800" cy="265192"/>
          </a:xfrm>
          <a:custGeom>
            <a:avLst/>
            <a:gdLst>
              <a:gd name="T0" fmla="*/ 0 w 21600"/>
              <a:gd name="T1" fmla="*/ 0 h 21600"/>
              <a:gd name="T2" fmla="*/ 21600 w 21600"/>
              <a:gd name="T3" fmla="*/ 21600 h 21600"/>
            </a:gdLst>
            <a:ahLst/>
            <a:cxnLst/>
            <a:rect l="T0" t="T1" r="T2" b="T3"/>
            <a:pathLst>
              <a:path w="21600" h="21600">
                <a:moveTo>
                  <a:pt x="0" y="0"/>
                </a:moveTo>
                <a:lnTo>
                  <a:pt x="21600" y="0"/>
                </a:lnTo>
                <a:lnTo>
                  <a:pt x="21600" y="21600"/>
                </a:lnTo>
                <a:lnTo>
                  <a:pt x="0" y="21600"/>
                </a:lnTo>
                <a:lnTo>
                  <a:pt x="0" y="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93000"/>
              </a:lnSpc>
              <a:tabLst>
                <a:tab pos="406400" algn="l"/>
                <a:tab pos="812800" algn="l"/>
                <a:tab pos="1219200" algn="l"/>
                <a:tab pos="1625600" algn="l"/>
                <a:tab pos="2044700" algn="l"/>
                <a:tab pos="2438400" algn="l"/>
                <a:tab pos="2857500" algn="l"/>
                <a:tab pos="3263900" algn="l"/>
                <a:tab pos="3657600" algn="l"/>
                <a:tab pos="4076700" algn="l"/>
                <a:tab pos="4483100" algn="l"/>
                <a:tab pos="4889500" algn="l"/>
                <a:tab pos="5295900" algn="l"/>
                <a:tab pos="5702300" algn="l"/>
                <a:tab pos="6121400" algn="l"/>
                <a:tab pos="6515100" algn="l"/>
                <a:tab pos="6921500" algn="l"/>
                <a:tab pos="7340600" algn="l"/>
                <a:tab pos="7747000" algn="l"/>
                <a:tab pos="8140700" algn="l"/>
                <a:tab pos="8153400" algn="l"/>
              </a:tabLst>
            </a:pPr>
            <a:r>
              <a:rPr lang="en-US" sz="1800" b="1">
                <a:solidFill>
                  <a:schemeClr val="tx1"/>
                </a:solidFill>
                <a:latin typeface="Arial Bold" charset="0"/>
                <a:ea typeface="ＭＳ Ｐゴシック" charset="0"/>
                <a:cs typeface="ＭＳ Ｐゴシック" charset="0"/>
                <a:sym typeface="Arial Bold" charset="0"/>
              </a:rPr>
              <a:t>obs</a:t>
            </a:r>
          </a:p>
        </p:txBody>
      </p:sp>
      <p:sp>
        <p:nvSpPr>
          <p:cNvPr id="17418" name="Rectangle 2"/>
          <p:cNvSpPr>
            <a:spLocks/>
          </p:cNvSpPr>
          <p:nvPr/>
        </p:nvSpPr>
        <p:spPr bwMode="auto">
          <a:xfrm>
            <a:off x="7097186" y="6237289"/>
            <a:ext cx="1657791"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bIns="50800">
            <a:spAutoFit/>
          </a:bodyPr>
          <a:lstStyle/>
          <a:p>
            <a:r>
              <a:rPr lang="en-US" sz="1200">
                <a:solidFill>
                  <a:srgbClr val="3333CC"/>
                </a:solidFill>
                <a:latin typeface="Arial Bold Italic" charset="0"/>
                <a:ea typeface="ＭＳ Ｐゴシック" charset="0"/>
                <a:cs typeface="ＭＳ Ｐゴシック" charset="0"/>
                <a:sym typeface="Arial Bold Italic" charset="0"/>
              </a:rPr>
              <a:t>Bellenger et al. (2013)</a:t>
            </a:r>
          </a:p>
        </p:txBody>
      </p:sp>
      <p:sp>
        <p:nvSpPr>
          <p:cNvPr id="17419" name="Rectangle 2"/>
          <p:cNvSpPr>
            <a:spLocks noChangeArrowheads="1"/>
          </p:cNvSpPr>
          <p:nvPr/>
        </p:nvSpPr>
        <p:spPr bwMode="auto">
          <a:xfrm>
            <a:off x="3907555" y="4437063"/>
            <a:ext cx="17927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3333CC"/>
                </a:solidFill>
                <a:latin typeface="Arial Bold" charset="0"/>
                <a:ea typeface="ＭＳ Ｐゴシック" charset="0"/>
                <a:cs typeface="ＭＳ Ｐゴシック" charset="0"/>
                <a:sym typeface="Arial Bold" charset="0"/>
              </a:rPr>
              <a:t>Modelling centers</a:t>
            </a:r>
            <a:endParaRPr lang="fr-FR" sz="1600"/>
          </a:p>
        </p:txBody>
      </p:sp>
    </p:spTree>
    <p:extLst>
      <p:ext uri="{BB962C8B-B14F-4D97-AF65-F5344CB8AC3E}">
        <p14:creationId xmlns:p14="http://schemas.microsoft.com/office/powerpoint/2010/main" val="3833966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p:cNvSpPr>
          <p:nvPr/>
        </p:nvSpPr>
        <p:spPr bwMode="auto">
          <a:xfrm>
            <a:off x="451266" y="5084764"/>
            <a:ext cx="8341098"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82588" indent="-342900">
              <a:lnSpc>
                <a:spcPct val="110000"/>
              </a:lnSpc>
              <a:buFont typeface="Arial" charset="0"/>
              <a:buChar char="•"/>
            </a:pPr>
            <a:r>
              <a:rPr lang="en-US" sz="1900">
                <a:solidFill>
                  <a:srgbClr val="3333CC"/>
                </a:solidFill>
                <a:latin typeface="Arial Bold" charset="0"/>
                <a:ea typeface="ＭＳ Ｐゴシック" charset="0"/>
                <a:cs typeface="ＭＳ Ｐゴシック" charset="0"/>
                <a:sym typeface="Arial Bold" charset="0"/>
              </a:rPr>
              <a:t>Shortwave feedback </a:t>
            </a:r>
            <a:r>
              <a:rPr lang="en-US" b="1" i="1">
                <a:solidFill>
                  <a:srgbClr val="3333CC"/>
                </a:solidFill>
                <a:latin typeface="Symbol" charset="0"/>
                <a:ea typeface="ＭＳ Ｐゴシック" charset="0"/>
                <a:cs typeface="ＭＳ Ｐゴシック" charset="0"/>
                <a:sym typeface="Symbol Proportional BT" charset="0"/>
              </a:rPr>
              <a:t>a</a:t>
            </a:r>
            <a:r>
              <a:rPr lang="en-US" sz="1800" baseline="-6000">
                <a:solidFill>
                  <a:srgbClr val="3333CC"/>
                </a:solidFill>
                <a:latin typeface="Arial Bold" charset="0"/>
                <a:ea typeface="ＭＳ Ｐゴシック" charset="0"/>
                <a:cs typeface="ＭＳ Ｐゴシック" charset="0"/>
                <a:sym typeface="Arial Bold" charset="0"/>
              </a:rPr>
              <a:t>SW </a:t>
            </a:r>
            <a:r>
              <a:rPr lang="en-US" sz="1900">
                <a:solidFill>
                  <a:srgbClr val="3333CC"/>
                </a:solidFill>
                <a:latin typeface="Arial Bold" charset="0"/>
                <a:ea typeface="ＭＳ Ｐゴシック" charset="0"/>
                <a:cs typeface="ＭＳ Ｐゴシック" charset="0"/>
                <a:sym typeface="Arial Bold" charset="0"/>
              </a:rPr>
              <a:t>main source of errors and diversity</a:t>
            </a:r>
          </a:p>
          <a:p>
            <a:pPr marL="382588" indent="-342900">
              <a:lnSpc>
                <a:spcPct val="110000"/>
              </a:lnSpc>
              <a:buFont typeface="Arial" charset="0"/>
              <a:buChar char="•"/>
            </a:pPr>
            <a:r>
              <a:rPr lang="en-US" sz="2000">
                <a:solidFill>
                  <a:srgbClr val="3333CC"/>
                </a:solidFill>
                <a:latin typeface="Arial Bold" charset="0"/>
                <a:ea typeface="ＭＳ Ｐゴシック" charset="0"/>
                <a:cs typeface="ＭＳ Ｐゴシック" charset="0"/>
                <a:sym typeface="Arial Bold" charset="0"/>
              </a:rPr>
              <a:t>Errors in cloud response to dynamics and (low) cloud properties</a:t>
            </a:r>
            <a:endParaRPr lang="en-US" sz="1900">
              <a:solidFill>
                <a:srgbClr val="3333CC"/>
              </a:solidFill>
              <a:latin typeface="Arial Bold" charset="0"/>
              <a:ea typeface="ＭＳ Ｐゴシック" charset="0"/>
              <a:cs typeface="ＭＳ Ｐゴシック" charset="0"/>
              <a:sym typeface="Arial Bold" charset="0"/>
            </a:endParaRPr>
          </a:p>
          <a:p>
            <a:pPr marL="382588" indent="-342900">
              <a:lnSpc>
                <a:spcPct val="110000"/>
              </a:lnSpc>
              <a:buFont typeface="Arial" charset="0"/>
              <a:buChar char="•"/>
            </a:pPr>
            <a:r>
              <a:rPr lang="en-US" sz="1900">
                <a:solidFill>
                  <a:srgbClr val="3333CC"/>
                </a:solidFill>
                <a:latin typeface="Arial Bold" charset="0"/>
                <a:ea typeface="ＭＳ Ｐゴシック" charset="0"/>
                <a:cs typeface="ＭＳ Ｐゴシック" charset="0"/>
                <a:sym typeface="Arial Bold" charset="0"/>
              </a:rPr>
              <a:t>No clear evolution from CMIP3 to CMIP5</a:t>
            </a:r>
          </a:p>
        </p:txBody>
      </p:sp>
      <p:sp>
        <p:nvSpPr>
          <p:cNvPr id="24578" name="Rectangle 4"/>
          <p:cNvSpPr>
            <a:spLocks/>
          </p:cNvSpPr>
          <p:nvPr/>
        </p:nvSpPr>
        <p:spPr bwMode="auto">
          <a:xfrm>
            <a:off x="408777" y="307975"/>
            <a:ext cx="84686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9200" bIns="0"/>
          <a:lstStyle/>
          <a:p>
            <a:pPr marL="38100">
              <a:lnSpc>
                <a:spcPct val="100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75900" algn="l"/>
                <a:tab pos="10972800" algn="l"/>
              </a:tabLst>
            </a:pPr>
            <a:r>
              <a:rPr lang="en-US" sz="3200">
                <a:solidFill>
                  <a:srgbClr val="CC0044"/>
                </a:solidFill>
                <a:latin typeface="Arial Bold" charset="0"/>
                <a:ea typeface="ＭＳ Ｐゴシック" charset="0"/>
                <a:cs typeface="ＭＳ Ｐゴシック" charset="0"/>
                <a:sym typeface="Arial Bold" charset="0"/>
              </a:rPr>
              <a:t>Atmosphere feedbacks in CMIP3/CMIP5</a:t>
            </a:r>
          </a:p>
        </p:txBody>
      </p:sp>
      <p:sp>
        <p:nvSpPr>
          <p:cNvPr id="24579" name="Rectangle 5"/>
          <p:cNvSpPr>
            <a:spLocks/>
          </p:cNvSpPr>
          <p:nvPr/>
        </p:nvSpPr>
        <p:spPr bwMode="auto">
          <a:xfrm>
            <a:off x="518663" y="4581525"/>
            <a:ext cx="6439334"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a:lnSpc>
                <a:spcPct val="80000"/>
              </a:lnSpc>
              <a:spcBef>
                <a:spcPts val="538"/>
              </a:spcBef>
            </a:pPr>
            <a:r>
              <a:rPr lang="en-US" sz="1900">
                <a:solidFill>
                  <a:srgbClr val="3333CC"/>
                </a:solidFill>
                <a:latin typeface="Arial Bold" charset="0"/>
                <a:ea typeface="ＭＳ Ｐゴシック" charset="0"/>
                <a:cs typeface="ＭＳ Ｐゴシック" charset="0"/>
                <a:sym typeface="Arial Bold" charset="0"/>
              </a:rPr>
              <a:t>Models underestimate both </a:t>
            </a:r>
            <a:r>
              <a:rPr lang="en-US" sz="2700" i="1">
                <a:solidFill>
                  <a:srgbClr val="3333CC"/>
                </a:solidFill>
                <a:latin typeface="Symbol" charset="0"/>
                <a:ea typeface="ＭＳ Ｐゴシック" charset="0"/>
                <a:cs typeface="ＭＳ Ｐゴシック" charset="0"/>
                <a:sym typeface="Symbol Proportional BT" charset="0"/>
              </a:rPr>
              <a:t>m</a:t>
            </a:r>
            <a:r>
              <a:rPr lang="en-US" sz="1900">
                <a:solidFill>
                  <a:srgbClr val="3333CC"/>
                </a:solidFill>
                <a:latin typeface="Arial Bold" charset="0"/>
                <a:ea typeface="ＭＳ Ｐゴシック" charset="0"/>
                <a:cs typeface="ＭＳ Ｐゴシック" charset="0"/>
                <a:sym typeface="Arial Bold" charset="0"/>
              </a:rPr>
              <a:t> and </a:t>
            </a:r>
            <a:r>
              <a:rPr lang="en-US" sz="2700" i="1">
                <a:solidFill>
                  <a:srgbClr val="3333CC"/>
                </a:solidFill>
                <a:latin typeface="Symbol" charset="0"/>
                <a:ea typeface="ＭＳ Ｐゴシック" charset="0"/>
                <a:cs typeface="ＭＳ Ｐゴシック" charset="0"/>
                <a:sym typeface="Symbol Proportional BT" charset="0"/>
              </a:rPr>
              <a:t>a</a:t>
            </a:r>
            <a:r>
              <a:rPr lang="en-US" sz="1900">
                <a:solidFill>
                  <a:srgbClr val="3333CC"/>
                </a:solidFill>
                <a:latin typeface="Arial Bold" charset="0"/>
                <a:ea typeface="ＭＳ Ｐゴシック" charset="0"/>
                <a:cs typeface="ＭＳ Ｐゴシック" charset="0"/>
                <a:sym typeface="Arial Bold" charset="0"/>
              </a:rPr>
              <a:t> (error compensation)</a:t>
            </a:r>
          </a:p>
        </p:txBody>
      </p:sp>
      <p:sp>
        <p:nvSpPr>
          <p:cNvPr id="24580" name="Rectangle 6"/>
          <p:cNvSpPr>
            <a:spLocks/>
          </p:cNvSpPr>
          <p:nvPr/>
        </p:nvSpPr>
        <p:spPr bwMode="auto">
          <a:xfrm>
            <a:off x="6366077" y="6291264"/>
            <a:ext cx="293909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lnSpc>
                <a:spcPct val="100000"/>
              </a:lnSpc>
            </a:pPr>
            <a:r>
              <a:rPr lang="en-US" sz="1200">
                <a:solidFill>
                  <a:srgbClr val="3333CC"/>
                </a:solidFill>
                <a:latin typeface="Arial Bold Italic" charset="0"/>
                <a:ea typeface="ＭＳ Ｐゴシック" charset="0"/>
                <a:cs typeface="ＭＳ Ｐゴシック" charset="0"/>
                <a:sym typeface="Arial Bold Italic" charset="0"/>
              </a:rPr>
              <a:t>Bellenger et al. CD (2013), </a:t>
            </a:r>
          </a:p>
          <a:p>
            <a:pPr marL="39688" algn="ctr">
              <a:lnSpc>
                <a:spcPct val="100000"/>
              </a:lnSpc>
            </a:pPr>
            <a:r>
              <a:rPr lang="en-US" sz="1200">
                <a:solidFill>
                  <a:srgbClr val="3333CC"/>
                </a:solidFill>
                <a:latin typeface="Arial Bold Italic" charset="0"/>
                <a:ea typeface="ＭＳ Ｐゴシック" charset="0"/>
                <a:cs typeface="ＭＳ Ｐゴシック" charset="0"/>
                <a:sym typeface="Arial Bold Italic" charset="0"/>
              </a:rPr>
              <a:t>based on Lloyd et al. (2011, 2012)</a:t>
            </a:r>
          </a:p>
        </p:txBody>
      </p:sp>
      <p:sp>
        <p:nvSpPr>
          <p:cNvPr id="24581" name="Rectangle 7"/>
          <p:cNvSpPr>
            <a:spLocks/>
          </p:cNvSpPr>
          <p:nvPr/>
        </p:nvSpPr>
        <p:spPr bwMode="auto">
          <a:xfrm>
            <a:off x="1297946" y="1539717"/>
            <a:ext cx="3630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p>
            <a:pPr>
              <a:lnSpc>
                <a:spcPct val="100000"/>
              </a:lnSpc>
              <a:spcBef>
                <a:spcPts val="600"/>
              </a:spcBef>
            </a:pPr>
            <a:r>
              <a:rPr lang="en-US" sz="2700" i="1">
                <a:solidFill>
                  <a:srgbClr val="3333CC"/>
                </a:solidFill>
                <a:latin typeface="Symbol" charset="0"/>
                <a:ea typeface="ＭＳ Ｐゴシック" charset="0"/>
                <a:cs typeface="ＭＳ Ｐゴシック" charset="0"/>
                <a:sym typeface="Symbol Proportional BT" charset="0"/>
              </a:rPr>
              <a:t>m</a:t>
            </a:r>
          </a:p>
        </p:txBody>
      </p:sp>
      <p:sp>
        <p:nvSpPr>
          <p:cNvPr id="24582" name="Rectangle 8"/>
          <p:cNvSpPr>
            <a:spLocks/>
          </p:cNvSpPr>
          <p:nvPr/>
        </p:nvSpPr>
        <p:spPr bwMode="auto">
          <a:xfrm>
            <a:off x="6166816" y="1395255"/>
            <a:ext cx="3819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p>
            <a:pPr>
              <a:lnSpc>
                <a:spcPct val="100000"/>
              </a:lnSpc>
              <a:spcBef>
                <a:spcPts val="600"/>
              </a:spcBef>
            </a:pPr>
            <a:r>
              <a:rPr lang="en-US" sz="2700" i="1">
                <a:solidFill>
                  <a:srgbClr val="3333CC"/>
                </a:solidFill>
                <a:latin typeface="Symbol" charset="0"/>
                <a:ea typeface="ＭＳ Ｐゴシック" charset="0"/>
                <a:cs typeface="ＭＳ Ｐゴシック" charset="0"/>
                <a:sym typeface="Symbol Proportional BT" charset="0"/>
              </a:rPr>
              <a:t>a</a:t>
            </a:r>
          </a:p>
        </p:txBody>
      </p:sp>
      <p:sp>
        <p:nvSpPr>
          <p:cNvPr id="24583" name="Rectangle 9"/>
          <p:cNvSpPr>
            <a:spLocks/>
          </p:cNvSpPr>
          <p:nvPr/>
        </p:nvSpPr>
        <p:spPr bwMode="auto">
          <a:xfrm>
            <a:off x="998236" y="2912031"/>
            <a:ext cx="54117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lnSpc>
                <a:spcPct val="100000"/>
              </a:lnSpc>
              <a:spcBef>
                <a:spcPts val="700"/>
              </a:spcBef>
            </a:pPr>
            <a:r>
              <a:rPr lang="en-US" sz="2700" b="1" i="1">
                <a:solidFill>
                  <a:srgbClr val="3333CC"/>
                </a:solidFill>
                <a:latin typeface="Symbol" charset="0"/>
                <a:ea typeface="ＭＳ Ｐゴシック" charset="0"/>
                <a:cs typeface="ＭＳ Ｐゴシック" charset="0"/>
                <a:sym typeface="Symbol Proportional BT" charset="0"/>
              </a:rPr>
              <a:t>a</a:t>
            </a:r>
            <a:r>
              <a:rPr lang="en-US" sz="1800" baseline="-6000">
                <a:solidFill>
                  <a:srgbClr val="3333CC"/>
                </a:solidFill>
                <a:latin typeface="Arial Bold" charset="0"/>
                <a:ea typeface="ＭＳ Ｐゴシック" charset="0"/>
                <a:cs typeface="ＭＳ Ｐゴシック" charset="0"/>
                <a:sym typeface="Arial Bold" charset="0"/>
              </a:rPr>
              <a:t>SW</a:t>
            </a:r>
          </a:p>
        </p:txBody>
      </p:sp>
      <p:sp>
        <p:nvSpPr>
          <p:cNvPr id="24584" name="Rectangle 10"/>
          <p:cNvSpPr>
            <a:spLocks/>
          </p:cNvSpPr>
          <p:nvPr/>
        </p:nvSpPr>
        <p:spPr bwMode="auto">
          <a:xfrm>
            <a:off x="6234212" y="3284539"/>
            <a:ext cx="48183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lnSpc>
                <a:spcPct val="100000"/>
              </a:lnSpc>
              <a:spcBef>
                <a:spcPts val="700"/>
              </a:spcBef>
            </a:pPr>
            <a:r>
              <a:rPr lang="en-US" sz="2700" i="1">
                <a:solidFill>
                  <a:srgbClr val="3333CC"/>
                </a:solidFill>
                <a:latin typeface="Symbol" charset="0"/>
                <a:ea typeface="ＭＳ Ｐゴシック" charset="0"/>
                <a:cs typeface="ＭＳ Ｐゴシック" charset="0"/>
                <a:sym typeface="Symbol Proportional BT" charset="0"/>
              </a:rPr>
              <a:t>a</a:t>
            </a:r>
            <a:r>
              <a:rPr lang="en-US" sz="1800" baseline="-6000">
                <a:solidFill>
                  <a:srgbClr val="3333CC"/>
                </a:solidFill>
                <a:latin typeface="Arial Bold" charset="0"/>
                <a:ea typeface="ＭＳ Ｐゴシック" charset="0"/>
                <a:cs typeface="ＭＳ Ｐゴシック" charset="0"/>
                <a:sym typeface="Arial Bold" charset="0"/>
              </a:rPr>
              <a:t>LH</a:t>
            </a:r>
          </a:p>
        </p:txBody>
      </p:sp>
      <p:pic>
        <p:nvPicPr>
          <p:cNvPr id="24585" name="Image 1" descr="Screen shot 2012-11-09 at 11.09.18 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0897" y="931863"/>
            <a:ext cx="446870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1"/>
          <p:cNvSpPr>
            <a:spLocks noChangeArrowheads="1"/>
          </p:cNvSpPr>
          <p:nvPr/>
        </p:nvSpPr>
        <p:spPr bwMode="auto">
          <a:xfrm>
            <a:off x="186075" y="1700213"/>
            <a:ext cx="1082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3333CC"/>
                </a:solidFill>
                <a:latin typeface="Arial Bold" charset="0"/>
                <a:ea typeface="ＭＳ Ｐゴシック" charset="0"/>
                <a:cs typeface="ＭＳ Ｐゴシック" charset="0"/>
                <a:sym typeface="Arial Bold" charset="0"/>
              </a:rPr>
              <a:t>Bjerknes</a:t>
            </a:r>
            <a:endParaRPr lang="fr-FR" sz="1800"/>
          </a:p>
        </p:txBody>
      </p:sp>
      <p:sp>
        <p:nvSpPr>
          <p:cNvPr id="24587" name="Rectangle 12"/>
          <p:cNvSpPr>
            <a:spLocks noChangeArrowheads="1"/>
          </p:cNvSpPr>
          <p:nvPr/>
        </p:nvSpPr>
        <p:spPr bwMode="auto">
          <a:xfrm>
            <a:off x="6632734" y="1557339"/>
            <a:ext cx="172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3333CC"/>
                </a:solidFill>
                <a:latin typeface="Arial Bold" charset="0"/>
                <a:ea typeface="ＭＳ Ｐゴシック" charset="0"/>
                <a:cs typeface="ＭＳ Ｐゴシック" charset="0"/>
                <a:sym typeface="Arial Bold" charset="0"/>
              </a:rPr>
              <a:t>Total Heat Flux</a:t>
            </a:r>
            <a:endParaRPr lang="fr-FR" sz="1800"/>
          </a:p>
        </p:txBody>
      </p:sp>
      <p:sp>
        <p:nvSpPr>
          <p:cNvPr id="24588" name="Rectangle 13"/>
          <p:cNvSpPr>
            <a:spLocks noChangeArrowheads="1"/>
          </p:cNvSpPr>
          <p:nvPr/>
        </p:nvSpPr>
        <p:spPr bwMode="auto">
          <a:xfrm>
            <a:off x="6897925" y="3286126"/>
            <a:ext cx="126295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pPr>
            <a:r>
              <a:rPr lang="en-US" sz="1800">
                <a:solidFill>
                  <a:srgbClr val="3333CC"/>
                </a:solidFill>
                <a:latin typeface="Arial Bold" charset="0"/>
                <a:ea typeface="ＭＳ Ｐゴシック" charset="0"/>
                <a:cs typeface="ＭＳ Ｐゴシック" charset="0"/>
                <a:sym typeface="Arial Bold" charset="0"/>
              </a:rPr>
              <a:t>Latent Heat Flux</a:t>
            </a:r>
            <a:endParaRPr lang="fr-FR" sz="1800"/>
          </a:p>
        </p:txBody>
      </p:sp>
      <p:sp>
        <p:nvSpPr>
          <p:cNvPr id="24589" name="Rectangle 14"/>
          <p:cNvSpPr>
            <a:spLocks noChangeArrowheads="1"/>
          </p:cNvSpPr>
          <p:nvPr/>
        </p:nvSpPr>
        <p:spPr bwMode="auto">
          <a:xfrm>
            <a:off x="94718" y="3404813"/>
            <a:ext cx="1750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0000"/>
              </a:lnSpc>
            </a:pPr>
            <a:r>
              <a:rPr lang="en-US" sz="1800">
                <a:solidFill>
                  <a:srgbClr val="3333CC"/>
                </a:solidFill>
                <a:latin typeface="Arial Bold" charset="0"/>
                <a:ea typeface="ＭＳ Ｐゴシック" charset="0"/>
                <a:cs typeface="ＭＳ Ｐゴシック" charset="0"/>
                <a:sym typeface="Arial Bold" charset="0"/>
              </a:rPr>
              <a:t>SW Heat Flux</a:t>
            </a:r>
            <a:endParaRPr lang="fr-FR" sz="1800"/>
          </a:p>
        </p:txBody>
      </p:sp>
      <p:sp>
        <p:nvSpPr>
          <p:cNvPr id="24590" name="Rectangle 1"/>
          <p:cNvSpPr>
            <a:spLocks noChangeArrowheads="1"/>
          </p:cNvSpPr>
          <p:nvPr/>
        </p:nvSpPr>
        <p:spPr bwMode="auto">
          <a:xfrm>
            <a:off x="584595" y="4221163"/>
            <a:ext cx="10128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3333CC"/>
                </a:solidFill>
                <a:latin typeface="Arial Bold" charset="0"/>
                <a:ea typeface="ＭＳ Ｐゴシック" charset="0"/>
                <a:cs typeface="ＭＳ Ｐゴシック" charset="0"/>
                <a:sym typeface="Arial Bold" charset="0"/>
              </a:rPr>
              <a:t>(W.m</a:t>
            </a:r>
            <a:r>
              <a:rPr lang="en-US" sz="1600" baseline="30000">
                <a:solidFill>
                  <a:srgbClr val="3333CC"/>
                </a:solidFill>
                <a:latin typeface="Arial Bold" charset="0"/>
                <a:ea typeface="ＭＳ Ｐゴシック" charset="0"/>
                <a:cs typeface="ＭＳ Ｐゴシック" charset="0"/>
                <a:sym typeface="Arial Bold" charset="0"/>
              </a:rPr>
              <a:t>2</a:t>
            </a:r>
            <a:r>
              <a:rPr lang="en-US" sz="1600">
                <a:solidFill>
                  <a:srgbClr val="3333CC"/>
                </a:solidFill>
                <a:latin typeface="Arial Bold" charset="0"/>
                <a:ea typeface="ＭＳ Ｐゴシック" charset="0"/>
                <a:cs typeface="ＭＳ Ｐゴシック" charset="0"/>
                <a:sym typeface="Arial Bold" charset="0"/>
              </a:rPr>
              <a:t>/C)</a:t>
            </a:r>
            <a:endParaRPr lang="fr-FR" sz="1600"/>
          </a:p>
        </p:txBody>
      </p:sp>
    </p:spTree>
    <p:extLst>
      <p:ext uri="{BB962C8B-B14F-4D97-AF65-F5344CB8AC3E}">
        <p14:creationId xmlns:p14="http://schemas.microsoft.com/office/powerpoint/2010/main" val="4154962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514</TotalTime>
  <Words>1263</Words>
  <Application>Microsoft Macintosh PowerPoint</Application>
  <PresentationFormat>Présentation à l'écran (4:3)</PresentationFormat>
  <Paragraphs>173</Paragraphs>
  <Slides>17</Slides>
  <Notes>2</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Office Theme</vt:lpstr>
      <vt:lpstr>Présentation PowerPoint</vt:lpstr>
      <vt:lpstr>Présentation PowerPoint</vt:lpstr>
      <vt:lpstr>Présentation PowerPoint</vt:lpstr>
      <vt:lpstr>Présentation PowerPoint</vt:lpstr>
      <vt:lpstr>CLIVAR ENSO Research Focus Group  Proposed actions</vt:lpstr>
      <vt:lpstr>Processes responsible for ENSO characteristics</vt:lpstr>
      <vt:lpstr>Model ENSO evaluation protocol</vt:lpstr>
      <vt:lpstr>Présentation PowerPoint</vt:lpstr>
      <vt:lpstr>Présentation PowerPoint</vt:lpstr>
      <vt:lpstr>ENSO in a changing climate</vt:lpstr>
      <vt:lpstr>Présentation PowerPoint</vt:lpstr>
      <vt:lpstr>Présentation PowerPoint</vt:lpstr>
      <vt:lpstr>Présentation PowerPoint</vt:lpstr>
      <vt:lpstr>Proposal for an ENSOMIP</vt:lpstr>
      <vt:lpstr>Présentation PowerPoint</vt:lpstr>
      <vt:lpstr>Research capacity and community building </vt:lpstr>
      <vt:lpstr>Discussion points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JPL</dc:creator>
  <cp:lastModifiedBy>Eric Guilyardi</cp:lastModifiedBy>
  <cp:revision>47</cp:revision>
  <dcterms:created xsi:type="dcterms:W3CDTF">2013-05-20T20:46:11Z</dcterms:created>
  <dcterms:modified xsi:type="dcterms:W3CDTF">2014-07-15T15:10:10Z</dcterms:modified>
</cp:coreProperties>
</file>